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000066"/>
    <a:srgbClr val="CC0000"/>
    <a:srgbClr val="996633"/>
    <a:srgbClr val="993300"/>
    <a:srgbClr val="B7E7DC"/>
    <a:srgbClr val="00CC00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24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A4FBE7-59C5-49ED-907F-DE2F058C12F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020891-B4B5-4165-B18B-52F6312FB01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25E954-B881-46E9-B2C9-402E1B8048A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362FA0-5A62-4D65-89E8-E7857543BD2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0B3025-9EF2-46A0-87FF-9962FC875AA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8EA667-FB1C-417D-A610-09B86FD43DB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8EFD55-9BEE-4D9E-91FB-2B9418E9DC8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A08BC6-8719-4F7B-988F-60EF479CBFC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972273-04D5-45DB-9F32-733A3D363DA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4C7066-E357-4880-8BA5-851201BF603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74CEDB-61AD-4D62-B29C-A8FBADFD378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8BA7B4E-195D-4F8B-A817-967BC36AD090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288" y="908050"/>
            <a:ext cx="8424862" cy="5113338"/>
          </a:xfrm>
        </p:spPr>
        <p:txBody>
          <a:bodyPr/>
          <a:lstStyle/>
          <a:p>
            <a:r>
              <a:rPr lang="ru-RU" sz="5400" b="1" i="1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</a:rPr>
              <a:t>МЕТОДЫ ПРОТИВОДЕЙСТВИЯ ТЕРРОРИЗМУ.</a:t>
            </a:r>
            <a:br>
              <a:rPr lang="ru-RU" sz="5400" b="1" i="1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</a:rPr>
            </a:br>
            <a:r>
              <a:rPr lang="ru-RU" sz="5400" b="1" i="1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</a:rPr>
              <a:t>ПУТИ ВЫЯВЛЕНИЯ, ПРЕДУПРЕЖДЕНИЯ И ПРЕСЕЧЕНИЯ ТЕРРОРИЗМА</a:t>
            </a:r>
            <a:r>
              <a:rPr lang="ru-RU" sz="2800" i="1">
                <a:solidFill>
                  <a:schemeClr val="accent2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539750" y="0"/>
            <a:ext cx="8135938" cy="1844675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FFFFCC">
                  <a:alpha val="67999"/>
                </a:srgbClr>
              </a:gs>
              <a:gs pos="100000">
                <a:srgbClr val="FFFFCC">
                  <a:gamma/>
                  <a:shade val="82745"/>
                  <a:invGamma/>
                  <a:alpha val="99001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8229600" cy="1143000"/>
          </a:xfrm>
        </p:spPr>
        <p:txBody>
          <a:bodyPr/>
          <a:lstStyle/>
          <a:p>
            <a:r>
              <a:rPr lang="ru-RU" sz="1600" b="1" i="1">
                <a:solidFill>
                  <a:schemeClr val="tx1"/>
                </a:solidFill>
              </a:rPr>
              <a:t>Антитеррористическая деятельность в России</a:t>
            </a:r>
            <a:r>
              <a:rPr lang="ru-RU" sz="1400">
                <a:solidFill>
                  <a:schemeClr val="tx1"/>
                </a:solidFill>
              </a:rPr>
              <a:t> – это системная деятельность государственных органов, юридических лиц, независимо от форм собственности, а также общественных объединений и граждан в пределах своих полномочий по предупреждению, выявлению, пресечению, раскрытию, расследованию и минимизации последствий террористической деятельности, направленной на нанесение ущерба личности, обществу, государству.</a:t>
            </a:r>
          </a:p>
        </p:txBody>
      </p:sp>
      <p:sp>
        <p:nvSpPr>
          <p:cNvPr id="4104" name="AutoShape 8"/>
          <p:cNvSpPr>
            <a:spLocks noChangeArrowheads="1"/>
          </p:cNvSpPr>
          <p:nvPr/>
        </p:nvSpPr>
        <p:spPr bwMode="auto">
          <a:xfrm rot="-5400000">
            <a:off x="4536282" y="-1793081"/>
            <a:ext cx="719137" cy="7705725"/>
          </a:xfrm>
          <a:prstGeom prst="leftArrow">
            <a:avLst>
              <a:gd name="adj1" fmla="val 50000"/>
              <a:gd name="adj2" fmla="val 25000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r>
              <a:rPr lang="ru-RU" sz="1400" b="1">
                <a:solidFill>
                  <a:srgbClr val="663300"/>
                </a:solidFill>
              </a:rPr>
              <a:t>Основными </a:t>
            </a:r>
            <a:r>
              <a:rPr lang="ru-RU" sz="1400" b="1" i="1">
                <a:solidFill>
                  <a:srgbClr val="663300"/>
                </a:solidFill>
              </a:rPr>
              <a:t>целями </a:t>
            </a:r>
            <a:r>
              <a:rPr lang="ru-RU" sz="1400" b="1">
                <a:solidFill>
                  <a:srgbClr val="663300"/>
                </a:solidFill>
              </a:rPr>
              <a:t>антитеррористической</a:t>
            </a:r>
          </a:p>
          <a:p>
            <a:r>
              <a:rPr lang="ru-RU" sz="1400" b="1">
                <a:solidFill>
                  <a:srgbClr val="663300"/>
                </a:solidFill>
              </a:rPr>
              <a:t> деятельности являются:</a:t>
            </a:r>
          </a:p>
        </p:txBody>
      </p:sp>
      <p:sp>
        <p:nvSpPr>
          <p:cNvPr id="4105" name="AutoShape 9"/>
          <p:cNvSpPr>
            <a:spLocks noChangeArrowheads="1"/>
          </p:cNvSpPr>
          <p:nvPr/>
        </p:nvSpPr>
        <p:spPr bwMode="auto">
          <a:xfrm>
            <a:off x="971550" y="2492375"/>
            <a:ext cx="7200900" cy="504825"/>
          </a:xfrm>
          <a:prstGeom prst="flowChartTerminator">
            <a:avLst/>
          </a:prstGeom>
          <a:solidFill>
            <a:srgbClr val="00FFFF">
              <a:alpha val="74001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200">
                <a:solidFill>
                  <a:srgbClr val="663300"/>
                </a:solidFill>
              </a:rPr>
              <a:t>-обеспечение надежной защиты граждан, общества и государства от внешних и внутренних угроз;</a:t>
            </a:r>
          </a:p>
        </p:txBody>
      </p:sp>
      <p:sp>
        <p:nvSpPr>
          <p:cNvPr id="4107" name="AutoShape 11"/>
          <p:cNvSpPr>
            <a:spLocks noChangeArrowheads="1"/>
          </p:cNvSpPr>
          <p:nvPr/>
        </p:nvSpPr>
        <p:spPr bwMode="auto">
          <a:xfrm>
            <a:off x="1042988" y="4221163"/>
            <a:ext cx="7200900" cy="504825"/>
          </a:xfrm>
          <a:prstGeom prst="flowChartTerminator">
            <a:avLst/>
          </a:prstGeom>
          <a:solidFill>
            <a:srgbClr val="00FFFF">
              <a:alpha val="74001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200">
                <a:solidFill>
                  <a:srgbClr val="663300"/>
                </a:solidFill>
              </a:rPr>
              <a:t>-выявление, ограничение и устранение факторов, обусловливающих террористические угрозы;</a:t>
            </a:r>
          </a:p>
        </p:txBody>
      </p:sp>
      <p:sp>
        <p:nvSpPr>
          <p:cNvPr id="4108" name="AutoShape 12"/>
          <p:cNvSpPr>
            <a:spLocks noChangeArrowheads="1"/>
          </p:cNvSpPr>
          <p:nvPr/>
        </p:nvSpPr>
        <p:spPr bwMode="auto">
          <a:xfrm>
            <a:off x="971550" y="3068638"/>
            <a:ext cx="7200900" cy="504825"/>
          </a:xfrm>
          <a:prstGeom prst="flowChartTerminator">
            <a:avLst/>
          </a:prstGeom>
          <a:solidFill>
            <a:srgbClr val="00FFFF">
              <a:alpha val="74001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200">
                <a:solidFill>
                  <a:srgbClr val="663300"/>
                </a:solidFill>
              </a:rPr>
              <a:t>-активная борьба с террористическими и экстремистскими организациями,</a:t>
            </a:r>
          </a:p>
          <a:p>
            <a:pPr algn="l"/>
            <a:r>
              <a:rPr lang="ru-RU" sz="1200">
                <a:solidFill>
                  <a:srgbClr val="663300"/>
                </a:solidFill>
              </a:rPr>
              <a:t> криминальными структурами, использующими средства и методы терроризма;</a:t>
            </a:r>
          </a:p>
        </p:txBody>
      </p:sp>
      <p:sp>
        <p:nvSpPr>
          <p:cNvPr id="4109" name="AutoShape 13"/>
          <p:cNvSpPr>
            <a:spLocks noChangeArrowheads="1"/>
          </p:cNvSpPr>
          <p:nvPr/>
        </p:nvSpPr>
        <p:spPr bwMode="auto">
          <a:xfrm>
            <a:off x="1042988" y="3644900"/>
            <a:ext cx="7200900" cy="504825"/>
          </a:xfrm>
          <a:prstGeom prst="flowChartTerminator">
            <a:avLst/>
          </a:prstGeom>
          <a:solidFill>
            <a:srgbClr val="00FFFF">
              <a:alpha val="74001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200">
                <a:solidFill>
                  <a:srgbClr val="663300"/>
                </a:solidFill>
              </a:rPr>
              <a:t>-предупреждение, выявление, пресечение террористической деятельности</a:t>
            </a:r>
          </a:p>
          <a:p>
            <a:pPr algn="l"/>
            <a:r>
              <a:rPr lang="ru-RU" sz="1200">
                <a:solidFill>
                  <a:srgbClr val="663300"/>
                </a:solidFill>
              </a:rPr>
              <a:t> и минимизация ее последствий;</a:t>
            </a:r>
          </a:p>
        </p:txBody>
      </p:sp>
      <p:sp>
        <p:nvSpPr>
          <p:cNvPr id="4110" name="AutoShape 14"/>
          <p:cNvSpPr>
            <a:spLocks noChangeArrowheads="1"/>
          </p:cNvSpPr>
          <p:nvPr/>
        </p:nvSpPr>
        <p:spPr bwMode="auto">
          <a:xfrm>
            <a:off x="1042988" y="4797425"/>
            <a:ext cx="7200900" cy="504825"/>
          </a:xfrm>
          <a:prstGeom prst="flowChartTerminator">
            <a:avLst/>
          </a:prstGeom>
          <a:solidFill>
            <a:srgbClr val="00FFFF">
              <a:alpha val="74001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200">
                <a:solidFill>
                  <a:srgbClr val="663300"/>
                </a:solidFill>
              </a:rPr>
              <a:t>-выявление и устранение причин и условий, способствующих осуществлению</a:t>
            </a:r>
          </a:p>
          <a:p>
            <a:pPr algn="l"/>
            <a:r>
              <a:rPr lang="ru-RU" sz="1200">
                <a:solidFill>
                  <a:srgbClr val="663300"/>
                </a:solidFill>
              </a:rPr>
              <a:t> террористической деятельности.</a:t>
            </a:r>
          </a:p>
        </p:txBody>
      </p:sp>
      <p:sp>
        <p:nvSpPr>
          <p:cNvPr id="4112" name="Rectangle 16"/>
          <p:cNvSpPr>
            <a:spLocks noChangeArrowheads="1"/>
          </p:cNvSpPr>
          <p:nvPr/>
        </p:nvSpPr>
        <p:spPr bwMode="auto">
          <a:xfrm>
            <a:off x="179388" y="5446713"/>
            <a:ext cx="2195512" cy="1295400"/>
          </a:xfrm>
          <a:prstGeom prst="rect">
            <a:avLst/>
          </a:prstGeom>
          <a:solidFill>
            <a:srgbClr val="FF9900">
              <a:alpha val="80000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400" b="1">
                <a:solidFill>
                  <a:srgbClr val="0000FF"/>
                </a:solidFill>
              </a:rPr>
              <a:t>Основные </a:t>
            </a:r>
            <a:r>
              <a:rPr lang="ru-RU" sz="1400" b="1" i="1">
                <a:solidFill>
                  <a:srgbClr val="0000FF"/>
                </a:solidFill>
              </a:rPr>
              <a:t>формы </a:t>
            </a:r>
          </a:p>
          <a:p>
            <a:r>
              <a:rPr lang="ru-RU" sz="1400" b="1">
                <a:solidFill>
                  <a:srgbClr val="0000FF"/>
                </a:solidFill>
              </a:rPr>
              <a:t>Антитеррористической</a:t>
            </a:r>
          </a:p>
          <a:p>
            <a:r>
              <a:rPr lang="ru-RU" sz="1400" b="1">
                <a:solidFill>
                  <a:srgbClr val="0000FF"/>
                </a:solidFill>
              </a:rPr>
              <a:t> деятельности </a:t>
            </a:r>
          </a:p>
          <a:p>
            <a:r>
              <a:rPr lang="ru-RU" sz="1400" b="1">
                <a:solidFill>
                  <a:srgbClr val="0000FF"/>
                </a:solidFill>
              </a:rPr>
              <a:t>на современном этапе: </a:t>
            </a:r>
          </a:p>
        </p:txBody>
      </p:sp>
      <p:sp>
        <p:nvSpPr>
          <p:cNvPr id="4113" name="AutoShape 17"/>
          <p:cNvSpPr>
            <a:spLocks noChangeArrowheads="1"/>
          </p:cNvSpPr>
          <p:nvPr/>
        </p:nvSpPr>
        <p:spPr bwMode="auto">
          <a:xfrm>
            <a:off x="2484438" y="5661025"/>
            <a:ext cx="215900" cy="936625"/>
          </a:xfrm>
          <a:prstGeom prst="rightArrow">
            <a:avLst>
              <a:gd name="adj1" fmla="val 50000"/>
              <a:gd name="adj2" fmla="val 25000"/>
            </a:avLst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14" name="Rectangle 18"/>
          <p:cNvSpPr>
            <a:spLocks noChangeArrowheads="1"/>
          </p:cNvSpPr>
          <p:nvPr/>
        </p:nvSpPr>
        <p:spPr bwMode="auto">
          <a:xfrm>
            <a:off x="2843213" y="5588000"/>
            <a:ext cx="4824412" cy="288925"/>
          </a:xfrm>
          <a:prstGeom prst="rect">
            <a:avLst/>
          </a:prstGeom>
          <a:gradFill rotWithShape="1">
            <a:gsLst>
              <a:gs pos="0">
                <a:srgbClr val="FF9933">
                  <a:alpha val="78999"/>
                </a:srgbClr>
              </a:gs>
              <a:gs pos="100000">
                <a:srgbClr val="FF9933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200">
                <a:solidFill>
                  <a:srgbClr val="0000FF"/>
                </a:solidFill>
              </a:rPr>
              <a:t>-борьба с терроризмом;</a:t>
            </a:r>
          </a:p>
        </p:txBody>
      </p:sp>
      <p:sp>
        <p:nvSpPr>
          <p:cNvPr id="4115" name="Rectangle 19"/>
          <p:cNvSpPr>
            <a:spLocks noChangeArrowheads="1"/>
          </p:cNvSpPr>
          <p:nvPr/>
        </p:nvSpPr>
        <p:spPr bwMode="auto">
          <a:xfrm>
            <a:off x="2843213" y="6019800"/>
            <a:ext cx="4824412" cy="288925"/>
          </a:xfrm>
          <a:prstGeom prst="rect">
            <a:avLst/>
          </a:prstGeom>
          <a:gradFill rotWithShape="1">
            <a:gsLst>
              <a:gs pos="0">
                <a:srgbClr val="FF9933">
                  <a:alpha val="78999"/>
                </a:srgbClr>
              </a:gs>
              <a:gs pos="100000">
                <a:srgbClr val="FF9933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200">
                <a:solidFill>
                  <a:srgbClr val="0000FF"/>
                </a:solidFill>
              </a:rPr>
              <a:t>-противодействие терроризму (участие в борьбе с терроризмом);</a:t>
            </a:r>
          </a:p>
        </p:txBody>
      </p:sp>
      <p:sp>
        <p:nvSpPr>
          <p:cNvPr id="4116" name="Rectangle 20"/>
          <p:cNvSpPr>
            <a:spLocks noChangeArrowheads="1"/>
          </p:cNvSpPr>
          <p:nvPr/>
        </p:nvSpPr>
        <p:spPr bwMode="auto">
          <a:xfrm>
            <a:off x="2843213" y="6453188"/>
            <a:ext cx="4824412" cy="288925"/>
          </a:xfrm>
          <a:prstGeom prst="rect">
            <a:avLst/>
          </a:prstGeom>
          <a:gradFill rotWithShape="1">
            <a:gsLst>
              <a:gs pos="0">
                <a:srgbClr val="FF9933">
                  <a:alpha val="80000"/>
                </a:srgbClr>
              </a:gs>
              <a:gs pos="100000">
                <a:srgbClr val="FF9933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200">
                <a:solidFill>
                  <a:srgbClr val="0000FF"/>
                </a:solidFill>
              </a:rPr>
              <a:t>-оказание содействия в борьбе с терроризмом.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64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1140"/>
                            </p:stCondLst>
                            <p:childTnLst>
                              <p:par>
                                <p:cTn id="21" presetID="2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3140"/>
                            </p:stCondLst>
                            <p:childTnLst>
                              <p:par>
                                <p:cTn id="27" presetID="29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640"/>
                            </p:stCondLst>
                            <p:childTnLst>
                              <p:par>
                                <p:cTn id="33" presetID="29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8140"/>
                            </p:stCondLst>
                            <p:childTnLst>
                              <p:par>
                                <p:cTn id="39" presetID="29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640"/>
                            </p:stCondLst>
                            <p:childTnLst>
                              <p:par>
                                <p:cTn id="45" presetID="29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3140"/>
                            </p:stCondLst>
                            <p:childTnLst>
                              <p:par>
                                <p:cTn id="51" presetID="15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8140"/>
                            </p:stCondLst>
                            <p:childTnLst>
                              <p:par>
                                <p:cTn id="5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8640"/>
                            </p:stCondLst>
                            <p:childTnLst>
                              <p:par>
                                <p:cTn id="6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9140"/>
                            </p:stCondLst>
                            <p:childTnLst>
                              <p:par>
                                <p:cTn id="7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nimBg="1"/>
      <p:bldP spid="4101" grpId="0"/>
      <p:bldP spid="4104" grpId="0" animBg="1"/>
      <p:bldP spid="4105" grpId="0" animBg="1"/>
      <p:bldP spid="4107" grpId="0" animBg="1"/>
      <p:bldP spid="4108" grpId="0" animBg="1"/>
      <p:bldP spid="4109" grpId="0" animBg="1"/>
      <p:bldP spid="4110" grpId="0" animBg="1"/>
      <p:bldP spid="4112" grpId="0" animBg="1"/>
      <p:bldP spid="4113" grpId="0" animBg="1"/>
      <p:bldP spid="4114" grpId="0" animBg="1"/>
      <p:bldP spid="4115" grpId="0" animBg="1"/>
      <p:bldP spid="41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63500" y="476250"/>
            <a:ext cx="3203575" cy="1296988"/>
          </a:xfrm>
          <a:prstGeom prst="rect">
            <a:avLst/>
          </a:prstGeom>
          <a:gradFill rotWithShape="1">
            <a:gsLst>
              <a:gs pos="0">
                <a:schemeClr val="accent1">
                  <a:alpha val="80000"/>
                </a:schemeClr>
              </a:gs>
              <a:gs pos="50000">
                <a:schemeClr val="accent1">
                  <a:gamma/>
                  <a:shade val="46275"/>
                  <a:invGamma/>
                </a:schemeClr>
              </a:gs>
              <a:gs pos="100000">
                <a:schemeClr val="accent1">
                  <a:alpha val="80000"/>
                </a:schemeClr>
              </a:gs>
            </a:gsLst>
            <a:lin ang="5400000" scaled="1"/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400" b="1">
                <a:solidFill>
                  <a:srgbClr val="00FF00"/>
                </a:solidFill>
              </a:rPr>
              <a:t>Антитеррористическая</a:t>
            </a:r>
          </a:p>
          <a:p>
            <a:r>
              <a:rPr lang="ru-RU" sz="1400" b="1">
                <a:solidFill>
                  <a:srgbClr val="00FF00"/>
                </a:solidFill>
              </a:rPr>
              <a:t> деятельность</a:t>
            </a:r>
          </a:p>
          <a:p>
            <a:r>
              <a:rPr lang="ru-RU" sz="1400" b="1">
                <a:solidFill>
                  <a:srgbClr val="00FF00"/>
                </a:solidFill>
              </a:rPr>
              <a:t>правоохранительных </a:t>
            </a:r>
          </a:p>
          <a:p>
            <a:r>
              <a:rPr lang="ru-RU" sz="1400" b="1">
                <a:solidFill>
                  <a:srgbClr val="00FF00"/>
                </a:solidFill>
              </a:rPr>
              <a:t>органов и спецслужб </a:t>
            </a:r>
          </a:p>
          <a:p>
            <a:r>
              <a:rPr lang="ru-RU" sz="1400" b="1">
                <a:solidFill>
                  <a:srgbClr val="00FF00"/>
                </a:solidFill>
              </a:rPr>
              <a:t>строится на семи законодательно </a:t>
            </a:r>
          </a:p>
          <a:p>
            <a:r>
              <a:rPr lang="ru-RU" sz="1400" b="1">
                <a:solidFill>
                  <a:srgbClr val="00FF00"/>
                </a:solidFill>
              </a:rPr>
              <a:t>закрепленных </a:t>
            </a:r>
            <a:r>
              <a:rPr lang="ru-RU" sz="1400" b="1" i="1">
                <a:solidFill>
                  <a:srgbClr val="00FF00"/>
                </a:solidFill>
              </a:rPr>
              <a:t>принципах</a:t>
            </a:r>
            <a:r>
              <a:rPr lang="ru-RU" sz="1400" b="1">
                <a:solidFill>
                  <a:srgbClr val="00FF00"/>
                </a:solidFill>
              </a:rPr>
              <a:t>:</a:t>
            </a:r>
            <a:r>
              <a:rPr lang="ru-RU" sz="1400">
                <a:solidFill>
                  <a:srgbClr val="00FF00"/>
                </a:solidFill>
              </a:rPr>
              <a:t> </a:t>
            </a: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3348038" y="73025"/>
            <a:ext cx="5724525" cy="260350"/>
          </a:xfrm>
          <a:prstGeom prst="rect">
            <a:avLst/>
          </a:prstGeom>
          <a:gradFill rotWithShape="1">
            <a:gsLst>
              <a:gs pos="0">
                <a:schemeClr val="accent1">
                  <a:alpha val="78999"/>
                </a:schemeClr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200">
                <a:solidFill>
                  <a:srgbClr val="00FF00"/>
                </a:solidFill>
              </a:rPr>
              <a:t>1) законности;</a:t>
            </a: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3348038" y="373063"/>
            <a:ext cx="5724525" cy="260350"/>
          </a:xfrm>
          <a:prstGeom prst="rect">
            <a:avLst/>
          </a:prstGeom>
          <a:gradFill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200">
                <a:solidFill>
                  <a:srgbClr val="00FF00"/>
                </a:solidFill>
              </a:rPr>
              <a:t>2) приоритетности защиты жизни и здоровья лиц, подвергающихся опасности; </a:t>
            </a: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3348038" y="666750"/>
            <a:ext cx="5724525" cy="260350"/>
          </a:xfrm>
          <a:prstGeom prst="rect">
            <a:avLst/>
          </a:prstGeom>
          <a:gradFill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200">
                <a:solidFill>
                  <a:srgbClr val="00FF00"/>
                </a:solidFill>
              </a:rPr>
              <a:t>3) приоритетности предупреждения террористических акций; </a:t>
            </a: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3348038" y="955675"/>
            <a:ext cx="5724525" cy="260350"/>
          </a:xfrm>
          <a:prstGeom prst="rect">
            <a:avLst/>
          </a:prstGeom>
          <a:gradFill rotWithShape="1">
            <a:gsLst>
              <a:gs pos="0">
                <a:schemeClr val="accent1">
                  <a:alpha val="78999"/>
                </a:schemeClr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200">
                <a:solidFill>
                  <a:srgbClr val="00FF00"/>
                </a:solidFill>
              </a:rPr>
              <a:t>4) комплексного использования сил и средств;</a:t>
            </a:r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3348038" y="1249363"/>
            <a:ext cx="5724525" cy="260350"/>
          </a:xfrm>
          <a:prstGeom prst="rect">
            <a:avLst/>
          </a:prstGeom>
          <a:gradFill rotWithShape="1">
            <a:gsLst>
              <a:gs pos="0">
                <a:schemeClr val="accent1">
                  <a:alpha val="78999"/>
                </a:schemeClr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200">
                <a:solidFill>
                  <a:srgbClr val="00FF00"/>
                </a:solidFill>
              </a:rPr>
              <a:t>5) сочетания гласных и негласных методов борьбы;</a:t>
            </a:r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3348038" y="1544638"/>
            <a:ext cx="5724525" cy="260350"/>
          </a:xfrm>
          <a:prstGeom prst="rect">
            <a:avLst/>
          </a:prstGeom>
          <a:gradFill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200">
                <a:solidFill>
                  <a:srgbClr val="00FF00"/>
                </a:solidFill>
              </a:rPr>
              <a:t>6) неотвратимости ответственности;</a:t>
            </a:r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3348038" y="1847850"/>
            <a:ext cx="5724525" cy="260350"/>
          </a:xfrm>
          <a:prstGeom prst="rect">
            <a:avLst/>
          </a:prstGeom>
          <a:gradFill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200">
                <a:solidFill>
                  <a:srgbClr val="00FF00"/>
                </a:solidFill>
              </a:rPr>
              <a:t>7) адекватности мер борьбы с терроризмом характеру террористических угроз.</a:t>
            </a:r>
          </a:p>
        </p:txBody>
      </p:sp>
      <p:sp>
        <p:nvSpPr>
          <p:cNvPr id="5133" name="AutoShape 13"/>
          <p:cNvSpPr>
            <a:spLocks noChangeArrowheads="1"/>
          </p:cNvSpPr>
          <p:nvPr/>
        </p:nvSpPr>
        <p:spPr bwMode="auto">
          <a:xfrm>
            <a:off x="1692275" y="2420938"/>
            <a:ext cx="4679950" cy="1152525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44450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400" b="1">
                <a:solidFill>
                  <a:schemeClr val="accent2"/>
                </a:solidFill>
              </a:rPr>
              <a:t>Борьба с терроризмом правоохранительных</a:t>
            </a:r>
          </a:p>
          <a:p>
            <a:r>
              <a:rPr lang="ru-RU" sz="1400" b="1">
                <a:solidFill>
                  <a:schemeClr val="accent2"/>
                </a:solidFill>
              </a:rPr>
              <a:t> органов и спецслужб представляет собой </a:t>
            </a:r>
          </a:p>
          <a:p>
            <a:r>
              <a:rPr lang="ru-RU" sz="1400" b="1">
                <a:solidFill>
                  <a:schemeClr val="accent2"/>
                </a:solidFill>
              </a:rPr>
              <a:t>взаимосвязанную и скоординированную</a:t>
            </a:r>
          </a:p>
          <a:p>
            <a:r>
              <a:rPr lang="ru-RU" sz="1400" b="1">
                <a:solidFill>
                  <a:schemeClr val="accent2"/>
                </a:solidFill>
              </a:rPr>
              <a:t> систему мер.</a:t>
            </a:r>
          </a:p>
          <a:p>
            <a:r>
              <a:rPr lang="ru-RU" sz="1400" b="1">
                <a:solidFill>
                  <a:schemeClr val="accent2"/>
                </a:solidFill>
              </a:rPr>
              <a:t> Основными звеньями в этой системе являются:</a:t>
            </a:r>
          </a:p>
        </p:txBody>
      </p:sp>
      <p:sp>
        <p:nvSpPr>
          <p:cNvPr id="5142" name="AutoShape 22"/>
          <p:cNvSpPr>
            <a:spLocks noChangeArrowheads="1"/>
          </p:cNvSpPr>
          <p:nvPr/>
        </p:nvSpPr>
        <p:spPr bwMode="auto">
          <a:xfrm>
            <a:off x="395288" y="4078288"/>
            <a:ext cx="7272337" cy="287337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alpha val="92000"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200">
                <a:solidFill>
                  <a:schemeClr val="accent2"/>
                </a:solidFill>
              </a:rPr>
              <a:t>-общее предупреждение и профилактика проявлений терроризма;</a:t>
            </a:r>
          </a:p>
        </p:txBody>
      </p:sp>
      <p:sp>
        <p:nvSpPr>
          <p:cNvPr id="5143" name="AutoShape 23"/>
          <p:cNvSpPr>
            <a:spLocks noChangeArrowheads="1"/>
          </p:cNvSpPr>
          <p:nvPr/>
        </p:nvSpPr>
        <p:spPr bwMode="auto">
          <a:xfrm>
            <a:off x="395288" y="4437063"/>
            <a:ext cx="7272337" cy="287337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alpha val="94000"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200">
                <a:solidFill>
                  <a:schemeClr val="accent2"/>
                </a:solidFill>
              </a:rPr>
              <a:t>-защита объектов террористических устремлений;</a:t>
            </a:r>
          </a:p>
        </p:txBody>
      </p:sp>
      <p:sp>
        <p:nvSpPr>
          <p:cNvPr id="5144" name="AutoShape 24"/>
          <p:cNvSpPr>
            <a:spLocks noChangeArrowheads="1"/>
          </p:cNvSpPr>
          <p:nvPr/>
        </p:nvSpPr>
        <p:spPr bwMode="auto">
          <a:xfrm>
            <a:off x="396875" y="4797425"/>
            <a:ext cx="7270750" cy="287338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alpha val="92000"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200">
                <a:solidFill>
                  <a:schemeClr val="accent2"/>
                </a:solidFill>
              </a:rPr>
              <a:t>-выявление, предупреждение и пресечение деятельности террористов;</a:t>
            </a:r>
          </a:p>
        </p:txBody>
      </p:sp>
      <p:sp>
        <p:nvSpPr>
          <p:cNvPr id="5145" name="AutoShape 25"/>
          <p:cNvSpPr>
            <a:spLocks noChangeArrowheads="1"/>
          </p:cNvSpPr>
          <p:nvPr/>
        </p:nvSpPr>
        <p:spPr bwMode="auto">
          <a:xfrm>
            <a:off x="396875" y="5157788"/>
            <a:ext cx="7270750" cy="287337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alpha val="91000"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200">
                <a:solidFill>
                  <a:schemeClr val="accent2"/>
                </a:solidFill>
              </a:rPr>
              <a:t>-проведение оперативно-боевых операций;</a:t>
            </a:r>
          </a:p>
        </p:txBody>
      </p:sp>
      <p:sp>
        <p:nvSpPr>
          <p:cNvPr id="5146" name="AutoShape 26"/>
          <p:cNvSpPr>
            <a:spLocks noChangeArrowheads="1"/>
          </p:cNvSpPr>
          <p:nvPr/>
        </p:nvSpPr>
        <p:spPr bwMode="auto">
          <a:xfrm>
            <a:off x="395288" y="5516563"/>
            <a:ext cx="7272337" cy="287337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alpha val="92000"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200">
                <a:solidFill>
                  <a:schemeClr val="accent2"/>
                </a:solidFill>
              </a:rPr>
              <a:t>-оперативный розыск;</a:t>
            </a:r>
          </a:p>
        </p:txBody>
      </p:sp>
      <p:sp>
        <p:nvSpPr>
          <p:cNvPr id="5147" name="AutoShape 27"/>
          <p:cNvSpPr>
            <a:spLocks noChangeArrowheads="1"/>
          </p:cNvSpPr>
          <p:nvPr/>
        </p:nvSpPr>
        <p:spPr bwMode="auto">
          <a:xfrm>
            <a:off x="395288" y="5876925"/>
            <a:ext cx="7272337" cy="287338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alpha val="92000"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200">
                <a:solidFill>
                  <a:schemeClr val="accent2"/>
                </a:solidFill>
              </a:rPr>
              <a:t>-предварительное следствие;</a:t>
            </a:r>
          </a:p>
        </p:txBody>
      </p:sp>
      <p:sp>
        <p:nvSpPr>
          <p:cNvPr id="5148" name="AutoShape 28"/>
          <p:cNvSpPr>
            <a:spLocks noChangeArrowheads="1"/>
          </p:cNvSpPr>
          <p:nvPr/>
        </p:nvSpPr>
        <p:spPr bwMode="auto">
          <a:xfrm>
            <a:off x="395288" y="6237288"/>
            <a:ext cx="7272337" cy="431800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alpha val="92000"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200">
                <a:solidFill>
                  <a:schemeClr val="accent2"/>
                </a:solidFill>
              </a:rPr>
              <a:t>-оперативное сопровождение предварительного следствия и судебного разбирательства в целях </a:t>
            </a:r>
          </a:p>
          <a:p>
            <a:pPr algn="l"/>
            <a:r>
              <a:rPr lang="ru-RU" sz="1200">
                <a:solidFill>
                  <a:schemeClr val="accent2"/>
                </a:solidFill>
              </a:rPr>
              <a:t>обеспечения безопасности свидетелей (аналог западной программы защиты свидетелей). </a:t>
            </a:r>
          </a:p>
        </p:txBody>
      </p:sp>
      <p:sp>
        <p:nvSpPr>
          <p:cNvPr id="5149" name="AutoShape 29"/>
          <p:cNvSpPr>
            <a:spLocks noChangeArrowheads="1"/>
          </p:cNvSpPr>
          <p:nvPr/>
        </p:nvSpPr>
        <p:spPr bwMode="auto">
          <a:xfrm>
            <a:off x="3635375" y="3644900"/>
            <a:ext cx="720725" cy="360363"/>
          </a:xfrm>
          <a:prstGeom prst="down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00CC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3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3000"/>
                            </p:stCondLst>
                            <p:childTnLst>
                              <p:par>
                                <p:cTn id="30" presetID="3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500"/>
                            </p:stCondLst>
                            <p:childTnLst>
                              <p:par>
                                <p:cTn id="34" presetID="3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8000"/>
                            </p:stCondLst>
                            <p:childTnLst>
                              <p:par>
                                <p:cTn id="38" presetID="5" presetClass="entr" presetSubtype="1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3500"/>
                            </p:stCondLst>
                            <p:childTnLst>
                              <p:par>
                                <p:cTn id="4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4000"/>
                            </p:stCondLst>
                            <p:childTnLst>
                              <p:par>
                                <p:cTn id="47" presetID="41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 tmFilter="0,0; .5, 1; 1, 1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9150"/>
                            </p:stCondLst>
                            <p:childTnLst>
                              <p:par>
                                <p:cTn id="55" presetID="41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 tmFilter="0,0; .5, 1; 1, 1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3750"/>
                            </p:stCondLst>
                            <p:childTnLst>
                              <p:par>
                                <p:cTn id="63" presetID="41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 tmFilter="0,0; .5, 1; 1, 1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9200"/>
                            </p:stCondLst>
                            <p:childTnLst>
                              <p:par>
                                <p:cTn id="71" presetID="41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 tmFilter="0,0; .5, 1; 1, 1"/>
                                        <p:tgtEl>
                                          <p:spTgt spid="5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3500"/>
                            </p:stCondLst>
                            <p:childTnLst>
                              <p:par>
                                <p:cTn id="7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 tmFilter="0,0; .5, 1; 1, 1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4900"/>
                            </p:stCondLst>
                            <p:childTnLst>
                              <p:par>
                                <p:cTn id="87" presetID="41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 tmFilter="0,0; .5, 1; 1, 1"/>
                                        <p:tgtEl>
                                          <p:spTgt spid="5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8650"/>
                            </p:stCondLst>
                            <p:childTnLst>
                              <p:par>
                                <p:cTn id="95" presetID="41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 tmFilter="0,0; .5, 1; 1, 1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animBg="1"/>
      <p:bldP spid="5126" grpId="0" animBg="1"/>
      <p:bldP spid="5127" grpId="0" animBg="1"/>
      <p:bldP spid="5128" grpId="0" animBg="1"/>
      <p:bldP spid="5129" grpId="0" animBg="1"/>
      <p:bldP spid="5130" grpId="0" animBg="1"/>
      <p:bldP spid="5131" grpId="0" animBg="1"/>
      <p:bldP spid="5132" grpId="0" animBg="1"/>
      <p:bldP spid="5133" grpId="0" animBg="1"/>
      <p:bldP spid="5142" grpId="0" animBg="1"/>
      <p:bldP spid="5143" grpId="0" animBg="1"/>
      <p:bldP spid="5144" grpId="0" animBg="1"/>
      <p:bldP spid="5145" grpId="0" animBg="1"/>
      <p:bldP spid="5146" grpId="0" animBg="1"/>
      <p:bldP spid="5147" grpId="0" animBg="1"/>
      <p:bldP spid="5148" grpId="0" animBg="1"/>
      <p:bldP spid="514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6597650"/>
            <a:ext cx="900113" cy="260350"/>
          </a:xfrm>
          <a:prstGeom prst="rect">
            <a:avLst/>
          </a:prstGeom>
          <a:solidFill>
            <a:srgbClr val="3333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 rot="5400000">
            <a:off x="4464050" y="-3592512"/>
            <a:ext cx="574675" cy="7848600"/>
          </a:xfrm>
          <a:prstGeom prst="homePlate">
            <a:avLst>
              <a:gd name="adj" fmla="val 25000"/>
            </a:avLst>
          </a:prstGeom>
          <a:solidFill>
            <a:srgbClr val="FFCC00">
              <a:alpha val="37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 vert="eaVert" wrap="none" anchor="ctr"/>
          <a:lstStyle/>
          <a:p>
            <a:r>
              <a:rPr lang="ru-RU" sz="1400" b="1">
                <a:solidFill>
                  <a:srgbClr val="FFCC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DD55"/>
                    </a:outerShdw>
                  </a:cont>
                  <a:cont type="tree" name="">
                    <a:effect ref="fillLine"/>
                    <a:outerShdw dist="38100" dir="2700000" algn="tl">
                      <a:srgbClr val="997A00"/>
                    </a:outerShdw>
                  </a:cont>
                  <a:effect ref="fillLine"/>
                </a:effectDag>
              </a:rPr>
              <a:t>Задачи иных федеральных органов исполнительной власти в борьбе с терроризмом:</a:t>
            </a:r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179388" y="692150"/>
            <a:ext cx="4537075" cy="935038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FFFFFF"/>
              </a:gs>
              <a:gs pos="100000">
                <a:srgbClr val="66FF99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ru-RU" sz="1200"/>
              <a:t>-разработка и реализация профилактических, режимных, организационных, воспитательных  и иных мер предупреждения, выявления и пресечения террористической деятельности;</a:t>
            </a:r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179388" y="1628775"/>
            <a:ext cx="4537075" cy="720725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FFFFFF"/>
              </a:gs>
              <a:gs pos="100000">
                <a:srgbClr val="66FF99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ru-RU" sz="1200"/>
              <a:t>-создание и поддержание в необходимой готовности ведомственных систем противодействия совершению преступлений террористического характера;</a:t>
            </a:r>
          </a:p>
        </p:txBody>
      </p:sp>
      <p:sp>
        <p:nvSpPr>
          <p:cNvPr id="6152" name="AutoShape 8"/>
          <p:cNvSpPr>
            <a:spLocks noChangeArrowheads="1"/>
          </p:cNvSpPr>
          <p:nvPr/>
        </p:nvSpPr>
        <p:spPr bwMode="auto">
          <a:xfrm>
            <a:off x="4716463" y="692150"/>
            <a:ext cx="4319587" cy="935038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FFFFFF"/>
              </a:gs>
              <a:gs pos="100000">
                <a:srgbClr val="66FF99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ru-RU" sz="1200"/>
              <a:t>-предоставление материально-технических и финансовых средств, информации, транспортных средств и средств связи, медицинского оборудования и медикаментов;</a:t>
            </a:r>
          </a:p>
        </p:txBody>
      </p:sp>
      <p:sp>
        <p:nvSpPr>
          <p:cNvPr id="6153" name="AutoShape 9"/>
          <p:cNvSpPr>
            <a:spLocks noChangeArrowheads="1"/>
          </p:cNvSpPr>
          <p:nvPr/>
        </p:nvSpPr>
        <p:spPr bwMode="auto">
          <a:xfrm>
            <a:off x="4716463" y="1628775"/>
            <a:ext cx="4319587" cy="719138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FFFFFF"/>
              </a:gs>
              <a:gs pos="100000">
                <a:srgbClr val="66FF99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ru-RU" sz="1200"/>
              <a:t>-участие в деятельности по борьбе с терроризмом в иных формах исходя из потребностей силовых структур.</a:t>
            </a:r>
          </a:p>
        </p:txBody>
      </p:sp>
      <p:sp>
        <p:nvSpPr>
          <p:cNvPr id="6154" name="Oval 10"/>
          <p:cNvSpPr>
            <a:spLocks noChangeArrowheads="1"/>
          </p:cNvSpPr>
          <p:nvPr/>
        </p:nvSpPr>
        <p:spPr bwMode="auto">
          <a:xfrm>
            <a:off x="2987675" y="2708275"/>
            <a:ext cx="3024188" cy="1225550"/>
          </a:xfrm>
          <a:prstGeom prst="ellipse">
            <a:avLst/>
          </a:prstGeom>
          <a:gradFill rotWithShape="1">
            <a:gsLst>
              <a:gs pos="0">
                <a:srgbClr val="800000">
                  <a:alpha val="80000"/>
                </a:srgbClr>
              </a:gs>
              <a:gs pos="50000">
                <a:srgbClr val="FFFFCC"/>
              </a:gs>
              <a:gs pos="100000">
                <a:srgbClr val="800000">
                  <a:alpha val="80000"/>
                </a:srgbClr>
              </a:gs>
            </a:gsLst>
            <a:lin ang="5400000" scaled="1"/>
          </a:gradFill>
          <a:ln w="444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 sz="1400" b="1">
                <a:solidFill>
                  <a:schemeClr val="accent2"/>
                </a:solidFill>
              </a:rPr>
              <a:t>Основные </a:t>
            </a:r>
            <a:r>
              <a:rPr lang="ru-RU" sz="1400" b="1" i="1">
                <a:solidFill>
                  <a:schemeClr val="accent2"/>
                </a:solidFill>
              </a:rPr>
              <a:t>цели</a:t>
            </a:r>
          </a:p>
          <a:p>
            <a:r>
              <a:rPr lang="ru-RU" sz="1400" b="1" i="1">
                <a:solidFill>
                  <a:schemeClr val="accent2"/>
                </a:solidFill>
              </a:rPr>
              <a:t> </a:t>
            </a:r>
            <a:r>
              <a:rPr lang="ru-RU" sz="1400" b="1">
                <a:solidFill>
                  <a:schemeClr val="accent2"/>
                </a:solidFill>
              </a:rPr>
              <a:t>антитеррористической и</a:t>
            </a:r>
          </a:p>
          <a:p>
            <a:r>
              <a:rPr lang="ru-RU" sz="1400" b="1">
                <a:solidFill>
                  <a:schemeClr val="accent2"/>
                </a:solidFill>
              </a:rPr>
              <a:t> противодиверсионной</a:t>
            </a:r>
          </a:p>
          <a:p>
            <a:r>
              <a:rPr lang="ru-RU" sz="1400" b="1">
                <a:solidFill>
                  <a:schemeClr val="accent2"/>
                </a:solidFill>
              </a:rPr>
              <a:t> деятельности хозяйствующих</a:t>
            </a:r>
          </a:p>
          <a:p>
            <a:r>
              <a:rPr lang="ru-RU" sz="1400" b="1">
                <a:solidFill>
                  <a:schemeClr val="accent2"/>
                </a:solidFill>
              </a:rPr>
              <a:t> субъектов:</a:t>
            </a:r>
            <a:r>
              <a:rPr lang="ru-RU" sz="1400"/>
              <a:t> </a:t>
            </a:r>
          </a:p>
        </p:txBody>
      </p:sp>
      <p:sp>
        <p:nvSpPr>
          <p:cNvPr id="6160" name="AutoShape 16"/>
          <p:cNvSpPr>
            <a:spLocks noChangeArrowheads="1"/>
          </p:cNvSpPr>
          <p:nvPr/>
        </p:nvSpPr>
        <p:spPr bwMode="auto">
          <a:xfrm>
            <a:off x="250825" y="2492375"/>
            <a:ext cx="2592388" cy="720725"/>
          </a:xfrm>
          <a:prstGeom prst="wedgeRectCallout">
            <a:avLst>
              <a:gd name="adj1" fmla="val 67208"/>
              <a:gd name="adj2" fmla="val 34583"/>
            </a:avLst>
          </a:prstGeom>
          <a:gradFill rotWithShape="1">
            <a:gsLst>
              <a:gs pos="0">
                <a:srgbClr val="000082"/>
              </a:gs>
              <a:gs pos="30000">
                <a:srgbClr val="66008F">
                  <a:alpha val="94000"/>
                </a:srgbClr>
              </a:gs>
              <a:gs pos="64999">
                <a:srgbClr val="BA0066">
                  <a:alpha val="87000"/>
                </a:srgbClr>
              </a:gs>
              <a:gs pos="89999">
                <a:srgbClr val="FF0000">
                  <a:alpha val="82000"/>
                </a:srgbClr>
              </a:gs>
              <a:gs pos="100000">
                <a:srgbClr val="FF8200">
                  <a:alpha val="8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ru-RU" sz="1200">
                <a:solidFill>
                  <a:srgbClr val="00FF00"/>
                </a:solidFill>
              </a:rPr>
              <a:t>-обеспечение надежной защиты объекта экономики и работающего персонала;</a:t>
            </a:r>
          </a:p>
        </p:txBody>
      </p:sp>
      <p:sp>
        <p:nvSpPr>
          <p:cNvPr id="6161" name="AutoShape 17"/>
          <p:cNvSpPr>
            <a:spLocks noChangeArrowheads="1"/>
          </p:cNvSpPr>
          <p:nvPr/>
        </p:nvSpPr>
        <p:spPr bwMode="auto">
          <a:xfrm>
            <a:off x="6156325" y="2492375"/>
            <a:ext cx="2987675" cy="1368425"/>
          </a:xfrm>
          <a:prstGeom prst="wedgeRectCallout">
            <a:avLst>
              <a:gd name="adj1" fmla="val -63125"/>
              <a:gd name="adj2" fmla="val -2782"/>
            </a:avLst>
          </a:prstGeom>
          <a:gradFill rotWithShape="1">
            <a:gsLst>
              <a:gs pos="0">
                <a:srgbClr val="000082"/>
              </a:gs>
              <a:gs pos="30000">
                <a:srgbClr val="66008F">
                  <a:alpha val="94000"/>
                </a:srgbClr>
              </a:gs>
              <a:gs pos="64999">
                <a:srgbClr val="BA0066">
                  <a:alpha val="87000"/>
                </a:srgbClr>
              </a:gs>
              <a:gs pos="89999">
                <a:srgbClr val="FF0000">
                  <a:alpha val="82000"/>
                </a:srgbClr>
              </a:gs>
              <a:gs pos="100000">
                <a:srgbClr val="FF8200">
                  <a:alpha val="8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ru-RU" sz="1200">
                <a:solidFill>
                  <a:srgbClr val="00FF00"/>
                </a:solidFill>
              </a:rPr>
              <a:t>-выявление, ограничение и устранение факторов, обусловливающих террористические угрозы, выявление и устранение причин и условий, способствующих осуществлению террористической деятельности;</a:t>
            </a:r>
          </a:p>
        </p:txBody>
      </p:sp>
      <p:sp>
        <p:nvSpPr>
          <p:cNvPr id="6162" name="AutoShape 18"/>
          <p:cNvSpPr>
            <a:spLocks noChangeArrowheads="1"/>
          </p:cNvSpPr>
          <p:nvPr/>
        </p:nvSpPr>
        <p:spPr bwMode="auto">
          <a:xfrm>
            <a:off x="107950" y="3429000"/>
            <a:ext cx="2843213" cy="863600"/>
          </a:xfrm>
          <a:prstGeom prst="wedgeRectCallout">
            <a:avLst>
              <a:gd name="adj1" fmla="val 58153"/>
              <a:gd name="adj2" fmla="val -64338"/>
            </a:avLst>
          </a:prstGeom>
          <a:gradFill rotWithShape="1">
            <a:gsLst>
              <a:gs pos="0">
                <a:srgbClr val="000082"/>
              </a:gs>
              <a:gs pos="30000">
                <a:srgbClr val="66008F">
                  <a:alpha val="94600"/>
                </a:srgbClr>
              </a:gs>
              <a:gs pos="64999">
                <a:srgbClr val="BA0066">
                  <a:alpha val="88301"/>
                </a:srgbClr>
              </a:gs>
              <a:gs pos="89999">
                <a:srgbClr val="FF0000">
                  <a:alpha val="83801"/>
                </a:srgbClr>
              </a:gs>
              <a:gs pos="100000">
                <a:srgbClr val="FF8200">
                  <a:alpha val="82001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ru-RU" sz="1200">
                <a:solidFill>
                  <a:srgbClr val="00FF00"/>
                </a:solidFill>
              </a:rPr>
              <a:t>-принятие экстренных мер противодействия при совершении акций диверсионно-террористической направленности. </a:t>
            </a:r>
          </a:p>
        </p:txBody>
      </p:sp>
      <p:sp>
        <p:nvSpPr>
          <p:cNvPr id="6163" name="Rectangle 19" descr="Циновка"/>
          <p:cNvSpPr>
            <a:spLocks noChangeArrowheads="1"/>
          </p:cNvSpPr>
          <p:nvPr/>
        </p:nvSpPr>
        <p:spPr bwMode="auto">
          <a:xfrm>
            <a:off x="6804025" y="4797425"/>
            <a:ext cx="2160588" cy="1871663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ru-RU" sz="1400" b="1"/>
              <a:t>Основные </a:t>
            </a:r>
            <a:r>
              <a:rPr lang="ru-RU" sz="1400" b="1" i="1"/>
              <a:t>принципы </a:t>
            </a:r>
            <a:r>
              <a:rPr lang="ru-RU" sz="1400" b="1"/>
              <a:t>(общие правила) антитеррористической защиты предприятия и гражданского противодействия терроризму:</a:t>
            </a:r>
            <a:r>
              <a:rPr lang="ru-RU" sz="1400"/>
              <a:t> </a:t>
            </a:r>
          </a:p>
        </p:txBody>
      </p:sp>
      <p:sp>
        <p:nvSpPr>
          <p:cNvPr id="6164" name="AutoShape 20" descr="Циновка"/>
          <p:cNvSpPr>
            <a:spLocks noChangeArrowheads="1"/>
          </p:cNvSpPr>
          <p:nvPr/>
        </p:nvSpPr>
        <p:spPr bwMode="auto">
          <a:xfrm>
            <a:off x="2124075" y="4868863"/>
            <a:ext cx="3959225" cy="215900"/>
          </a:xfrm>
          <a:prstGeom prst="flowChartAlternateProcess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200" b="1"/>
              <a:t>-заблаговременность;</a:t>
            </a:r>
          </a:p>
        </p:txBody>
      </p:sp>
      <p:sp>
        <p:nvSpPr>
          <p:cNvPr id="6165" name="AutoShape 21" descr="Циновка"/>
          <p:cNvSpPr>
            <a:spLocks noChangeArrowheads="1"/>
          </p:cNvSpPr>
          <p:nvPr/>
        </p:nvSpPr>
        <p:spPr bwMode="auto">
          <a:xfrm>
            <a:off x="2124075" y="5300663"/>
            <a:ext cx="3959225" cy="215900"/>
          </a:xfrm>
          <a:prstGeom prst="flowChartAlternateProcess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200" b="1"/>
              <a:t>-дифференцированный подход;</a:t>
            </a:r>
          </a:p>
        </p:txBody>
      </p:sp>
      <p:sp>
        <p:nvSpPr>
          <p:cNvPr id="6166" name="AutoShape 22" descr="Циновка"/>
          <p:cNvSpPr>
            <a:spLocks noChangeArrowheads="1"/>
          </p:cNvSpPr>
          <p:nvPr/>
        </p:nvSpPr>
        <p:spPr bwMode="auto">
          <a:xfrm>
            <a:off x="2124075" y="5661025"/>
            <a:ext cx="3960813" cy="215900"/>
          </a:xfrm>
          <a:prstGeom prst="flowChartAlternateProcess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200"/>
              <a:t>-необходимая достаточность защитных мероприятий;</a:t>
            </a:r>
          </a:p>
        </p:txBody>
      </p:sp>
      <p:sp>
        <p:nvSpPr>
          <p:cNvPr id="6167" name="AutoShape 23" descr="Циновка"/>
          <p:cNvSpPr>
            <a:spLocks noChangeArrowheads="1"/>
          </p:cNvSpPr>
          <p:nvPr/>
        </p:nvSpPr>
        <p:spPr bwMode="auto">
          <a:xfrm>
            <a:off x="2124075" y="6067425"/>
            <a:ext cx="3959225" cy="241300"/>
          </a:xfrm>
          <a:prstGeom prst="flowChartAlternateProcess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200"/>
              <a:t>-самостоятельность;</a:t>
            </a:r>
          </a:p>
        </p:txBody>
      </p:sp>
      <p:sp>
        <p:nvSpPr>
          <p:cNvPr id="6168" name="AutoShape 24" descr="Циновка"/>
          <p:cNvSpPr>
            <a:spLocks noChangeArrowheads="1"/>
          </p:cNvSpPr>
          <p:nvPr/>
        </p:nvSpPr>
        <p:spPr bwMode="auto">
          <a:xfrm>
            <a:off x="2124075" y="6453188"/>
            <a:ext cx="3959225" cy="215900"/>
          </a:xfrm>
          <a:prstGeom prst="flowChartAlternateProcess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200"/>
              <a:t>-комплексность.</a:t>
            </a:r>
          </a:p>
        </p:txBody>
      </p:sp>
      <p:sp>
        <p:nvSpPr>
          <p:cNvPr id="6169" name="AutoShape 25" descr="Циновка"/>
          <p:cNvSpPr>
            <a:spLocks noChangeArrowheads="1"/>
          </p:cNvSpPr>
          <p:nvPr/>
        </p:nvSpPr>
        <p:spPr bwMode="auto">
          <a:xfrm rot="10800000">
            <a:off x="6227763" y="5445125"/>
            <a:ext cx="431800" cy="6477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00"/>
                            </p:stCondLst>
                            <p:childTnLst>
                              <p:par>
                                <p:cTn id="1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100"/>
                            </p:stCondLst>
                            <p:childTnLst>
                              <p:par>
                                <p:cTn id="2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600"/>
                            </p:stCondLst>
                            <p:childTnLst>
                              <p:par>
                                <p:cTn id="2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100"/>
                            </p:stCondLst>
                            <p:childTnLst>
                              <p:par>
                                <p:cTn id="29" presetID="58" presetClass="entr" presetSubtype="0" accel="10000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600"/>
                            </p:stCondLst>
                            <p:childTnLst>
                              <p:par>
                                <p:cTn id="37" presetID="5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100"/>
                            </p:stCondLst>
                            <p:childTnLst>
                              <p:par>
                                <p:cTn id="41" presetID="5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4600"/>
                            </p:stCondLst>
                            <p:childTnLst>
                              <p:par>
                                <p:cTn id="4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100"/>
                            </p:stCondLst>
                            <p:childTnLst>
                              <p:par>
                                <p:cTn id="49" presetID="58" presetClass="entr" presetSubtype="0" accel="10000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600"/>
                            </p:stCondLst>
                            <p:childTnLst>
                              <p:par>
                                <p:cTn id="6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 tmFilter="0,0; .5, 1; 1, 1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2050"/>
                            </p:stCondLst>
                            <p:childTnLst>
                              <p:par>
                                <p:cTn id="7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 tmFilter="0,0; .5, 1; 1, 1"/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3800"/>
                            </p:stCondLst>
                            <p:childTnLst>
                              <p:par>
                                <p:cTn id="79" presetID="41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 tmFilter="0,0; .5, 1; 1, 1"/>
                                        <p:tgtEl>
                                          <p:spTgt spid="6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7500"/>
                            </p:stCondLst>
                            <p:childTnLst>
                              <p:par>
                                <p:cTn id="8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 tmFilter="0,0; .5, 1; 1, 1"/>
                                        <p:tgtEl>
                                          <p:spTgt spid="6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8900"/>
                            </p:stCondLst>
                            <p:childTnLst>
                              <p:par>
                                <p:cTn id="9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6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 tmFilter="0,0; .5, 1; 1, 1"/>
                                        <p:tgtEl>
                                          <p:spTgt spid="6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animBg="1"/>
      <p:bldP spid="6149" grpId="0" animBg="1"/>
      <p:bldP spid="6154" grpId="0" animBg="1"/>
      <p:bldP spid="6160" grpId="0" animBg="1"/>
      <p:bldP spid="6161" grpId="0" animBg="1"/>
      <p:bldP spid="6162" grpId="0" animBg="1"/>
      <p:bldP spid="6163" grpId="0" animBg="1"/>
      <p:bldP spid="6164" grpId="0" animBg="1"/>
      <p:bldP spid="6165" grpId="0" animBg="1"/>
      <p:bldP spid="6166" grpId="0" animBg="1"/>
      <p:bldP spid="6167" grpId="0" animBg="1"/>
      <p:bldP spid="6168" grpId="0" animBg="1"/>
      <p:bldP spid="616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AutoShape 4" descr="Полотно"/>
          <p:cNvSpPr>
            <a:spLocks noChangeArrowheads="1"/>
          </p:cNvSpPr>
          <p:nvPr/>
        </p:nvSpPr>
        <p:spPr bwMode="auto">
          <a:xfrm>
            <a:off x="900113" y="44450"/>
            <a:ext cx="7416800" cy="865188"/>
          </a:xfrm>
          <a:prstGeom prst="downArrowCallout">
            <a:avLst>
              <a:gd name="adj1" fmla="val 214312"/>
              <a:gd name="adj2" fmla="val 356154"/>
              <a:gd name="adj3" fmla="val 16667"/>
              <a:gd name="adj4" fmla="val 75046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ru-RU" sz="1400" b="1">
                <a:effectLst>
                  <a:outerShdw blurRad="38100" dist="38100" dir="2700000" algn="tl">
                    <a:srgbClr val="FFFFFF"/>
                  </a:outerShdw>
                </a:effectLst>
              </a:rPr>
              <a:t>Общая стратегия реагирования хозяйствующего субъекта на диверсионно-террористические проявления – это системные мероприятия по следующим четырем направлениям:</a:t>
            </a:r>
          </a:p>
        </p:txBody>
      </p:sp>
      <p:sp>
        <p:nvSpPr>
          <p:cNvPr id="7174" name="AutoShape 6" descr="Полотно"/>
          <p:cNvSpPr>
            <a:spLocks noChangeArrowheads="1"/>
          </p:cNvSpPr>
          <p:nvPr/>
        </p:nvSpPr>
        <p:spPr bwMode="auto">
          <a:xfrm>
            <a:off x="0" y="908050"/>
            <a:ext cx="4643438" cy="720725"/>
          </a:xfrm>
          <a:prstGeom prst="bevel">
            <a:avLst>
              <a:gd name="adj" fmla="val 10792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l"/>
            <a:r>
              <a:rPr lang="ru-RU" sz="1200"/>
              <a:t>1) устранение причин, негативных факторов и условий, порождающих или способствующих возникновению террористических и диверсионных проявлений на объектах;</a:t>
            </a:r>
          </a:p>
        </p:txBody>
      </p:sp>
      <p:sp>
        <p:nvSpPr>
          <p:cNvPr id="7175" name="AutoShape 7" descr="Полотно"/>
          <p:cNvSpPr>
            <a:spLocks noChangeArrowheads="1"/>
          </p:cNvSpPr>
          <p:nvPr/>
        </p:nvSpPr>
        <p:spPr bwMode="auto">
          <a:xfrm>
            <a:off x="0" y="1628775"/>
            <a:ext cx="4643438" cy="720725"/>
          </a:xfrm>
          <a:prstGeom prst="bevel">
            <a:avLst>
              <a:gd name="adj" fmla="val 12500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l"/>
            <a:r>
              <a:rPr lang="ru-RU" sz="1200"/>
              <a:t>2) адекватное и своевременное реагирование на негативные процессы, представляющие угрозу безопасности объектов отрасли;</a:t>
            </a:r>
          </a:p>
        </p:txBody>
      </p:sp>
      <p:sp>
        <p:nvSpPr>
          <p:cNvPr id="7176" name="AutoShape 8" descr="Полотно"/>
          <p:cNvSpPr>
            <a:spLocks noChangeArrowheads="1"/>
          </p:cNvSpPr>
          <p:nvPr/>
        </p:nvSpPr>
        <p:spPr bwMode="auto">
          <a:xfrm>
            <a:off x="4643438" y="908050"/>
            <a:ext cx="4537075" cy="720725"/>
          </a:xfrm>
          <a:prstGeom prst="bevel">
            <a:avLst>
              <a:gd name="adj" fmla="val 12500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ru-RU" sz="1200"/>
              <a:t>3) смягчение и минимизация последствий диверсионно-террористических проявлений, которые не удалось предотвратить или вовремя пресечь;</a:t>
            </a:r>
          </a:p>
        </p:txBody>
      </p:sp>
      <p:sp>
        <p:nvSpPr>
          <p:cNvPr id="7177" name="AutoShape 9" descr="Полотно"/>
          <p:cNvSpPr>
            <a:spLocks noChangeArrowheads="1"/>
          </p:cNvSpPr>
          <p:nvPr/>
        </p:nvSpPr>
        <p:spPr bwMode="auto">
          <a:xfrm>
            <a:off x="4643438" y="1628775"/>
            <a:ext cx="4537075" cy="720725"/>
          </a:xfrm>
          <a:prstGeom prst="bevel">
            <a:avLst>
              <a:gd name="adj" fmla="val 12500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ru-RU" sz="1200"/>
              <a:t>4) оказание эффективной помощи правоохранительным органам и спецслужбам в их деятельности по борьбе с диверсионно-терористическим актами.</a:t>
            </a:r>
          </a:p>
        </p:txBody>
      </p:sp>
      <p:sp>
        <p:nvSpPr>
          <p:cNvPr id="7178" name="AutoShape 10"/>
          <p:cNvSpPr>
            <a:spLocks noChangeArrowheads="1"/>
          </p:cNvSpPr>
          <p:nvPr/>
        </p:nvSpPr>
        <p:spPr bwMode="auto">
          <a:xfrm>
            <a:off x="179388" y="2708275"/>
            <a:ext cx="1728787" cy="3816350"/>
          </a:xfrm>
          <a:prstGeom prst="flowChartAlternateProcess">
            <a:avLst/>
          </a:prstGeom>
          <a:gradFill rotWithShape="1">
            <a:gsLst>
              <a:gs pos="0">
                <a:srgbClr val="FFCC99">
                  <a:alpha val="60001"/>
                </a:srgbClr>
              </a:gs>
              <a:gs pos="100000">
                <a:srgbClr val="765E47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996633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ru-RU" sz="1400" b="1">
                <a:solidFill>
                  <a:srgbClr val="FFCC99"/>
                </a:solidFill>
                <a:effectDag name="">
                  <a:cont type="tree" name="">
                    <a:effect ref="fillLine"/>
                    <a:outerShdw dist="38100" dir="13500000" algn="br">
                      <a:srgbClr val="FFDDBB"/>
                    </a:outerShdw>
                  </a:cont>
                  <a:cont type="tree" name="">
                    <a:effect ref="fillLine"/>
                    <a:outerShdw dist="38100" dir="2700000" algn="tl">
                      <a:srgbClr val="997A5B"/>
                    </a:outerShdw>
                  </a:cont>
                  <a:effect ref="fillLine"/>
                </a:effectDag>
              </a:rPr>
              <a:t>Главные </a:t>
            </a:r>
            <a:r>
              <a:rPr lang="ru-RU" sz="1400" b="1" i="1">
                <a:solidFill>
                  <a:srgbClr val="FFCC99"/>
                </a:solidFill>
                <a:effectDag name="">
                  <a:cont type="tree" name="">
                    <a:effect ref="fillLine"/>
                    <a:outerShdw dist="38100" dir="13500000" algn="br">
                      <a:srgbClr val="FFDDBB"/>
                    </a:outerShdw>
                  </a:cont>
                  <a:cont type="tree" name="">
                    <a:effect ref="fillLine"/>
                    <a:outerShdw dist="38100" dir="2700000" algn="tl">
                      <a:srgbClr val="997A5B"/>
                    </a:outerShdw>
                  </a:cont>
                  <a:effect ref="fillLine"/>
                </a:effectDag>
              </a:rPr>
              <a:t>задачи охранно-сыскных подразделений</a:t>
            </a:r>
            <a:r>
              <a:rPr lang="ru-RU" sz="1400" b="1">
                <a:solidFill>
                  <a:srgbClr val="FFCC99"/>
                </a:solidFill>
                <a:effectDag name="">
                  <a:cont type="tree" name="">
                    <a:effect ref="fillLine"/>
                    <a:outerShdw dist="38100" dir="13500000" algn="br">
                      <a:srgbClr val="FFDDBB"/>
                    </a:outerShdw>
                  </a:cont>
                  <a:cont type="tree" name="">
                    <a:effect ref="fillLine"/>
                    <a:outerShdw dist="38100" dir="2700000" algn="tl">
                      <a:srgbClr val="997A5B"/>
                    </a:outerShdw>
                  </a:cont>
                  <a:effect ref="fillLine"/>
                </a:effectDag>
              </a:rPr>
              <a:t> (служб безопасности) юридических лиц различных форм собственности и иных субъектов частной охраны в сфере мероприятий антитеррора:</a:t>
            </a:r>
            <a:r>
              <a:rPr lang="ru-RU" sz="1400">
                <a:solidFill>
                  <a:srgbClr val="FFCC99"/>
                </a:solidFill>
                <a:effectDag name="">
                  <a:cont type="tree" name="">
                    <a:effect ref="fillLine"/>
                    <a:outerShdw dist="38100" dir="13500000" algn="br">
                      <a:srgbClr val="FFDDBB"/>
                    </a:outerShdw>
                  </a:cont>
                  <a:cont type="tree" name="">
                    <a:effect ref="fillLine"/>
                    <a:outerShdw dist="38100" dir="2700000" algn="tl">
                      <a:srgbClr val="997A5B"/>
                    </a:outerShdw>
                  </a:cont>
                  <a:effect ref="fillLine"/>
                </a:effectDag>
              </a:rPr>
              <a:t> </a:t>
            </a:r>
          </a:p>
        </p:txBody>
      </p:sp>
      <p:sp>
        <p:nvSpPr>
          <p:cNvPr id="7179" name="AutoShape 11"/>
          <p:cNvSpPr>
            <a:spLocks noChangeArrowheads="1"/>
          </p:cNvSpPr>
          <p:nvPr/>
        </p:nvSpPr>
        <p:spPr bwMode="auto">
          <a:xfrm>
            <a:off x="2051050" y="2781300"/>
            <a:ext cx="7092950" cy="503238"/>
          </a:xfrm>
          <a:prstGeom prst="leftArrow">
            <a:avLst>
              <a:gd name="adj1" fmla="val 100000"/>
              <a:gd name="adj2" fmla="val 94029"/>
            </a:avLst>
          </a:prstGeom>
          <a:gradFill rotWithShape="1">
            <a:gsLst>
              <a:gs pos="0">
                <a:srgbClr val="996633"/>
              </a:gs>
              <a:gs pos="100000">
                <a:srgbClr val="FFCC99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l"/>
            <a:r>
              <a:rPr lang="ru-RU" sz="1200"/>
              <a:t>-осуществление профилактических мероприятий на охраняемом объекте по снижению угрозы проявлений терроризма;</a:t>
            </a:r>
          </a:p>
        </p:txBody>
      </p:sp>
      <p:sp>
        <p:nvSpPr>
          <p:cNvPr id="7180" name="AutoShape 12"/>
          <p:cNvSpPr>
            <a:spLocks noChangeArrowheads="1"/>
          </p:cNvSpPr>
          <p:nvPr/>
        </p:nvSpPr>
        <p:spPr bwMode="auto">
          <a:xfrm>
            <a:off x="2051050" y="3430588"/>
            <a:ext cx="7092950" cy="503237"/>
          </a:xfrm>
          <a:prstGeom prst="leftArrow">
            <a:avLst>
              <a:gd name="adj1" fmla="val 100000"/>
              <a:gd name="adj2" fmla="val 94030"/>
            </a:avLst>
          </a:prstGeom>
          <a:gradFill rotWithShape="1">
            <a:gsLst>
              <a:gs pos="0">
                <a:srgbClr val="996633"/>
              </a:gs>
              <a:gs pos="100000">
                <a:srgbClr val="FFCC99">
                  <a:alpha val="8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l"/>
            <a:r>
              <a:rPr lang="ru-RU" sz="1200"/>
              <a:t>- незамедлительное сообщение правоохранительным органам всех сведений о происшествиях с признаками террористического нападения;</a:t>
            </a:r>
          </a:p>
        </p:txBody>
      </p:sp>
      <p:sp>
        <p:nvSpPr>
          <p:cNvPr id="7184" name="AutoShape 16"/>
          <p:cNvSpPr>
            <a:spLocks noChangeArrowheads="1"/>
          </p:cNvSpPr>
          <p:nvPr/>
        </p:nvSpPr>
        <p:spPr bwMode="auto">
          <a:xfrm>
            <a:off x="2051050" y="4078288"/>
            <a:ext cx="7092950" cy="719137"/>
          </a:xfrm>
          <a:prstGeom prst="leftArrow">
            <a:avLst>
              <a:gd name="adj1" fmla="val 100000"/>
              <a:gd name="adj2" fmla="val 65800"/>
            </a:avLst>
          </a:prstGeom>
          <a:gradFill rotWithShape="1">
            <a:gsLst>
              <a:gs pos="0">
                <a:srgbClr val="996633"/>
              </a:gs>
              <a:gs pos="100000">
                <a:srgbClr val="FFCC99">
                  <a:alpha val="8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l"/>
            <a:r>
              <a:rPr lang="ru-RU" sz="1200"/>
              <a:t>- выявление и предварительный опрос заявителей (свидетелей-очевидцев), которые могут сообщить следствию существенные данные об обстоятельствах обнаружения предметов, подозрительных на наличие взрывоопасных вложений, а также сведения о лицах их оставивших на месте происшествия;</a:t>
            </a:r>
          </a:p>
        </p:txBody>
      </p:sp>
      <p:sp>
        <p:nvSpPr>
          <p:cNvPr id="7185" name="AutoShape 17"/>
          <p:cNvSpPr>
            <a:spLocks noChangeArrowheads="1"/>
          </p:cNvSpPr>
          <p:nvPr/>
        </p:nvSpPr>
        <p:spPr bwMode="auto">
          <a:xfrm>
            <a:off x="2051050" y="4941888"/>
            <a:ext cx="7092950" cy="503237"/>
          </a:xfrm>
          <a:prstGeom prst="leftArrow">
            <a:avLst>
              <a:gd name="adj1" fmla="val 100000"/>
              <a:gd name="adj2" fmla="val 94030"/>
            </a:avLst>
          </a:prstGeom>
          <a:gradFill rotWithShape="1">
            <a:gsLst>
              <a:gs pos="0">
                <a:srgbClr val="996633"/>
              </a:gs>
              <a:gs pos="100000">
                <a:srgbClr val="FFCC99">
                  <a:alpha val="8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l"/>
            <a:r>
              <a:rPr lang="ru-RU" sz="1200"/>
              <a:t>-принятие экстренных мер, направленных на защиту жизни и здоровья граждан, минимизацию возможного материального ущерба в случае применения ВУ или иных средств;</a:t>
            </a:r>
          </a:p>
        </p:txBody>
      </p:sp>
      <p:sp>
        <p:nvSpPr>
          <p:cNvPr id="7186" name="AutoShape 18"/>
          <p:cNvSpPr>
            <a:spLocks noChangeArrowheads="1"/>
          </p:cNvSpPr>
          <p:nvPr/>
        </p:nvSpPr>
        <p:spPr bwMode="auto">
          <a:xfrm>
            <a:off x="2051050" y="5661025"/>
            <a:ext cx="7092950" cy="503238"/>
          </a:xfrm>
          <a:prstGeom prst="leftArrow">
            <a:avLst>
              <a:gd name="adj1" fmla="val 100000"/>
              <a:gd name="adj2" fmla="val 94029"/>
            </a:avLst>
          </a:prstGeom>
          <a:gradFill rotWithShape="1">
            <a:gsLst>
              <a:gs pos="0">
                <a:srgbClr val="996633"/>
              </a:gs>
              <a:gs pos="100000">
                <a:srgbClr val="FFCC99">
                  <a:alpha val="8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ru-RU" sz="1200"/>
              <a:t>-оказание помощи следственно-оперативным (оперативно-следственным) группам при производстве следственных действий и оперативно-розыскных мероприятий на охраняемых объектах.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717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0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600"/>
                            </p:stCondLst>
                            <p:childTnLst>
                              <p:par>
                                <p:cTn id="21" presetID="40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200"/>
                            </p:stCondLst>
                            <p:childTnLst>
                              <p:par>
                                <p:cTn id="27" presetID="40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7300"/>
                            </p:stCondLst>
                            <p:childTnLst>
                              <p:par>
                                <p:cTn id="33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2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1200"/>
                            </p:stCondLst>
                            <p:childTnLst>
                              <p:par>
                                <p:cTn id="4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1700"/>
                            </p:stCondLst>
                            <p:childTnLst>
                              <p:par>
                                <p:cTn id="5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2200"/>
                            </p:stCondLst>
                            <p:childTnLst>
                              <p:par>
                                <p:cTn id="55" presetID="17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4700"/>
                            </p:stCondLst>
                            <p:childTnLst>
                              <p:par>
                                <p:cTn id="6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200"/>
                            </p:stCondLst>
                            <p:childTnLst>
                              <p:par>
                                <p:cTn id="6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animBg="1"/>
      <p:bldP spid="7174" grpId="0" animBg="1"/>
      <p:bldP spid="7175" grpId="0" animBg="1"/>
      <p:bldP spid="7176" grpId="0" animBg="1"/>
      <p:bldP spid="7177" grpId="0" animBg="1"/>
      <p:bldP spid="7178" grpId="0" animBg="1"/>
      <p:bldP spid="7179" grpId="0" animBg="1"/>
      <p:bldP spid="7180" grpId="0" animBg="1"/>
      <p:bldP spid="7184" grpId="0" animBg="1"/>
      <p:bldP spid="7185" grpId="0" animBg="1"/>
      <p:bldP spid="718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AutoShape 4" descr="Песок"/>
          <p:cNvSpPr>
            <a:spLocks noChangeArrowheads="1"/>
          </p:cNvSpPr>
          <p:nvPr/>
        </p:nvSpPr>
        <p:spPr bwMode="auto">
          <a:xfrm flipV="1">
            <a:off x="1906588" y="44450"/>
            <a:ext cx="5329237" cy="503238"/>
          </a:xfrm>
          <a:prstGeom prst="pentagon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38100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r>
              <a:rPr lang="ru-RU" sz="1400" b="1"/>
              <a:t>Планирование мер по борьбе с терроризмом:</a:t>
            </a:r>
          </a:p>
        </p:txBody>
      </p:sp>
      <p:sp>
        <p:nvSpPr>
          <p:cNvPr id="8197" name="Rectangle 5" descr="Песок"/>
          <p:cNvSpPr>
            <a:spLocks noChangeArrowheads="1"/>
          </p:cNvSpPr>
          <p:nvPr/>
        </p:nvSpPr>
        <p:spPr bwMode="auto">
          <a:xfrm>
            <a:off x="71438" y="620713"/>
            <a:ext cx="4500562" cy="5048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FFFF">
                  <a:alpha val="80000"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l"/>
            <a:r>
              <a:rPr lang="ru-RU" sz="1200" b="1"/>
              <a:t>1)</a:t>
            </a:r>
            <a:r>
              <a:rPr lang="ru-RU" sz="1200"/>
              <a:t> разработка штатов и табелей оснащения формирований антитеррористической техникой, досмотровым оборудованием и имуществом;</a:t>
            </a: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71438" y="1195388"/>
            <a:ext cx="4500562" cy="5048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FFFF">
                  <a:alpha val="80000"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l"/>
            <a:r>
              <a:rPr lang="ru-RU" sz="1200" b="1"/>
              <a:t>2)</a:t>
            </a:r>
            <a:r>
              <a:rPr lang="ru-RU" sz="1200"/>
              <a:t> укомплектовывание формирования личным составом, оснащения их специальной техникой и имуществом;</a:t>
            </a: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4608513" y="620713"/>
            <a:ext cx="4500562" cy="431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FFFF">
                  <a:alpha val="80000"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l"/>
            <a:r>
              <a:rPr lang="ru-RU" sz="1200" b="1"/>
              <a:t>3)</a:t>
            </a:r>
            <a:r>
              <a:rPr lang="ru-RU" sz="1200"/>
              <a:t> осуществление подготовки и руководство деятельностью формирований;</a:t>
            </a: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4608513" y="1125538"/>
            <a:ext cx="4500562" cy="8636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FFFF">
                  <a:alpha val="80000"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ru-RU" sz="1200" b="1"/>
              <a:t>4)</a:t>
            </a:r>
            <a:r>
              <a:rPr lang="ru-RU" sz="1200"/>
              <a:t>поддержание формирование в состоянии постоянной готовности в соответствии с планами антитеррористической и противодиверсионной защиты объекта к проведению аварийно-спасательных и других неотложных работ;</a:t>
            </a:r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107950" y="2060575"/>
            <a:ext cx="8964613" cy="5048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FFFF">
                  <a:alpha val="80000"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l"/>
            <a:r>
              <a:rPr lang="ru-RU" sz="1200" b="1"/>
              <a:t>5)</a:t>
            </a:r>
            <a:r>
              <a:rPr lang="ru-RU" sz="1200"/>
              <a:t> создание специальных гражданских антитеррористических формирований – групп быстрого реагирования. Деятельность формирований должна осуществляться по соответствующим антитеррористическим планам организаций, городов, районов, субъектов Федерации и федеральных органов исполнительной власти.</a:t>
            </a:r>
          </a:p>
        </p:txBody>
      </p:sp>
      <p:sp>
        <p:nvSpPr>
          <p:cNvPr id="8202" name="AutoShape 10" descr="Папирус"/>
          <p:cNvSpPr>
            <a:spLocks noChangeArrowheads="1"/>
          </p:cNvSpPr>
          <p:nvPr/>
        </p:nvSpPr>
        <p:spPr bwMode="auto">
          <a:xfrm>
            <a:off x="468313" y="2708275"/>
            <a:ext cx="8424862" cy="504825"/>
          </a:xfrm>
          <a:prstGeom prst="roundRect">
            <a:avLst>
              <a:gd name="adj" fmla="val 16667"/>
            </a:avLst>
          </a:prstGeom>
          <a:blipFill dpi="0" rotWithShape="1">
            <a:blip r:embed="rId4"/>
            <a:srcRect/>
            <a:tile tx="0" ty="0" sx="100000" sy="100000" flip="none" algn="tl"/>
          </a:blip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r>
              <a:rPr lang="ru-RU" sz="1600" b="1" i="1">
                <a:solidFill>
                  <a:schemeClr val="accent2"/>
                </a:solidFill>
              </a:rPr>
              <a:t>К объектовым средствам антитеррористической  и противодиверсионной защиты относятся:</a:t>
            </a:r>
          </a:p>
        </p:txBody>
      </p:sp>
      <p:sp>
        <p:nvSpPr>
          <p:cNvPr id="8203" name="Rectangle 11"/>
          <p:cNvSpPr>
            <a:spLocks noChangeArrowheads="1"/>
          </p:cNvSpPr>
          <p:nvPr/>
        </p:nvSpPr>
        <p:spPr bwMode="auto">
          <a:xfrm>
            <a:off x="612775" y="3357563"/>
            <a:ext cx="8280400" cy="431800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100000">
                <a:srgbClr val="FFFFCC"/>
              </a:gs>
            </a:gsLst>
            <a:lin ang="0" scaled="1"/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l"/>
            <a:r>
              <a:rPr lang="ru-RU" sz="1200" b="1">
                <a:solidFill>
                  <a:schemeClr val="accent2"/>
                </a:solidFill>
              </a:rPr>
              <a:t>-специальные средства и вооружение, используемые в частной детективной и охранной деятельности в целях обеспечения индивидуальной защиты и пресечения противоправных посягательств;</a:t>
            </a:r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611188" y="3860800"/>
            <a:ext cx="8280400" cy="431800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100000">
                <a:srgbClr val="FFFFCC"/>
              </a:gs>
            </a:gsLst>
            <a:lin ang="0" scaled="1"/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l"/>
            <a:r>
              <a:rPr lang="ru-RU" sz="1200" b="1">
                <a:solidFill>
                  <a:schemeClr val="accent2"/>
                </a:solidFill>
              </a:rPr>
              <a:t>-охранные: сигнализация, телевидение и освещение; системы и средства контроля и управления доступом; средства оперативной связи, тревожной сигнализации и оповещения, знаки безопасности;</a:t>
            </a:r>
          </a:p>
        </p:txBody>
      </p:sp>
      <p:sp>
        <p:nvSpPr>
          <p:cNvPr id="8205" name="Rectangle 13"/>
          <p:cNvSpPr>
            <a:spLocks noChangeArrowheads="1"/>
          </p:cNvSpPr>
          <p:nvPr/>
        </p:nvSpPr>
        <p:spPr bwMode="auto">
          <a:xfrm>
            <a:off x="611188" y="4365625"/>
            <a:ext cx="8280400" cy="431800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100000">
                <a:srgbClr val="FFFFCC"/>
              </a:gs>
            </a:gsLst>
            <a:lin ang="0" scaled="1"/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l"/>
            <a:r>
              <a:rPr lang="ru-RU" sz="1200" b="1">
                <a:solidFill>
                  <a:schemeClr val="accent2"/>
                </a:solidFill>
              </a:rPr>
              <a:t>-средства поиска, обследования, обезвреживания и эвакуации ВУ; индивидуальные и коллективные взрывозащитные средства и огнетушители;</a:t>
            </a:r>
          </a:p>
        </p:txBody>
      </p:sp>
      <p:sp>
        <p:nvSpPr>
          <p:cNvPr id="8206" name="Rectangle 14"/>
          <p:cNvSpPr>
            <a:spLocks noChangeArrowheads="1"/>
          </p:cNvSpPr>
          <p:nvPr/>
        </p:nvSpPr>
        <p:spPr bwMode="auto">
          <a:xfrm>
            <a:off x="612775" y="4868863"/>
            <a:ext cx="8280400" cy="431800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100000">
                <a:srgbClr val="FFFFCC"/>
              </a:gs>
            </a:gsLst>
            <a:lin ang="0" scaled="1"/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l"/>
            <a:r>
              <a:rPr lang="ru-RU" sz="1200" b="1">
                <a:solidFill>
                  <a:schemeClr val="accent2"/>
                </a:solidFill>
              </a:rPr>
              <a:t>-сигнально-осветительные приборы и средства спасения, медицинские средства индивидуальной защиты;</a:t>
            </a:r>
          </a:p>
        </p:txBody>
      </p:sp>
      <p:sp>
        <p:nvSpPr>
          <p:cNvPr id="8207" name="Rectangle 15"/>
          <p:cNvSpPr>
            <a:spLocks noChangeArrowheads="1"/>
          </p:cNvSpPr>
          <p:nvPr/>
        </p:nvSpPr>
        <p:spPr bwMode="auto">
          <a:xfrm>
            <a:off x="611188" y="5373688"/>
            <a:ext cx="8280400" cy="431800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100000">
                <a:srgbClr val="FFFFCC"/>
              </a:gs>
            </a:gsLst>
            <a:lin ang="0" scaled="1"/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l"/>
            <a:r>
              <a:rPr lang="ru-RU" sz="1200" b="1">
                <a:solidFill>
                  <a:schemeClr val="accent2"/>
                </a:solidFill>
              </a:rPr>
              <a:t>-инструкции, памятки, плакаты, таблицы и другие виды инструктивно-методического обеспечения антитеррористической и противодиверсионной работы;</a:t>
            </a:r>
          </a:p>
        </p:txBody>
      </p:sp>
      <p:sp>
        <p:nvSpPr>
          <p:cNvPr id="8208" name="Rectangle 16"/>
          <p:cNvSpPr>
            <a:spLocks noChangeArrowheads="1"/>
          </p:cNvSpPr>
          <p:nvPr/>
        </p:nvSpPr>
        <p:spPr bwMode="auto">
          <a:xfrm>
            <a:off x="612775" y="5876925"/>
            <a:ext cx="8280400" cy="431800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100000">
                <a:srgbClr val="FFFFCC"/>
              </a:gs>
            </a:gsLst>
            <a:lin ang="0" scaled="1"/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l"/>
            <a:r>
              <a:rPr lang="ru-RU" sz="1200" b="1">
                <a:solidFill>
                  <a:schemeClr val="accent2"/>
                </a:solidFill>
              </a:rPr>
              <a:t>-информационной системы, содержащие сведения о фактах, субъектах, способах и орудиях преступлений, а также следах преступной деятельности;</a:t>
            </a:r>
          </a:p>
        </p:txBody>
      </p:sp>
      <p:sp>
        <p:nvSpPr>
          <p:cNvPr id="8209" name="Rectangle 17"/>
          <p:cNvSpPr>
            <a:spLocks noChangeArrowheads="1"/>
          </p:cNvSpPr>
          <p:nvPr/>
        </p:nvSpPr>
        <p:spPr bwMode="auto">
          <a:xfrm>
            <a:off x="611188" y="6381750"/>
            <a:ext cx="8280400" cy="431800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100000">
                <a:srgbClr val="FFFFCC"/>
              </a:gs>
            </a:gsLst>
            <a:lin ang="0" scaled="1"/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l"/>
            <a:r>
              <a:rPr lang="ru-RU" sz="1200" b="1">
                <a:solidFill>
                  <a:schemeClr val="accent2"/>
                </a:solidFill>
              </a:rPr>
              <a:t>-программные средства защиты компьютерных сетей предприятия, другие средства защиты информации, включая средства криптографической защиты.</a:t>
            </a:r>
          </a:p>
        </p:txBody>
      </p:sp>
      <p:grpSp>
        <p:nvGrpSpPr>
          <p:cNvPr id="8219" name="Group 27"/>
          <p:cNvGrpSpPr>
            <a:grpSpLocks/>
          </p:cNvGrpSpPr>
          <p:nvPr/>
        </p:nvGrpSpPr>
        <p:grpSpPr bwMode="auto">
          <a:xfrm>
            <a:off x="250825" y="2960688"/>
            <a:ext cx="360363" cy="3708400"/>
            <a:chOff x="158" y="1865"/>
            <a:chExt cx="227" cy="2336"/>
          </a:xfrm>
        </p:grpSpPr>
        <p:cxnSp>
          <p:nvCxnSpPr>
            <p:cNvPr id="8210" name="AutoShape 18"/>
            <p:cNvCxnSpPr>
              <a:cxnSpLocks noChangeShapeType="1"/>
            </p:cNvCxnSpPr>
            <p:nvPr/>
          </p:nvCxnSpPr>
          <p:spPr bwMode="auto">
            <a:xfrm rot="10800000" flipH="1" flipV="1">
              <a:off x="280" y="1865"/>
              <a:ext cx="105" cy="2336"/>
            </a:xfrm>
            <a:prstGeom prst="bentConnector4">
              <a:avLst>
                <a:gd name="adj1" fmla="val -128569"/>
                <a:gd name="adj2" fmla="val 100384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cxnSp>
          <p:nvCxnSpPr>
            <p:cNvPr id="8212" name="AutoShape 20"/>
            <p:cNvCxnSpPr>
              <a:cxnSpLocks noChangeShapeType="1"/>
              <a:stCxn id="8202" idx="1"/>
              <a:endCxn id="8203" idx="1"/>
            </p:cNvCxnSpPr>
            <p:nvPr/>
          </p:nvCxnSpPr>
          <p:spPr bwMode="auto">
            <a:xfrm rot="10800000" flipH="1" flipV="1">
              <a:off x="286" y="1865"/>
              <a:ext cx="94" cy="386"/>
            </a:xfrm>
            <a:prstGeom prst="bentConnector3">
              <a:avLst>
                <a:gd name="adj1" fmla="val -143616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sp>
          <p:nvSpPr>
            <p:cNvPr id="8213" name="Line 21"/>
            <p:cNvSpPr>
              <a:spLocks noChangeShapeType="1"/>
            </p:cNvSpPr>
            <p:nvPr/>
          </p:nvSpPr>
          <p:spPr bwMode="auto">
            <a:xfrm>
              <a:off x="158" y="2568"/>
              <a:ext cx="22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214" name="Line 22"/>
            <p:cNvSpPr>
              <a:spLocks noChangeShapeType="1"/>
            </p:cNvSpPr>
            <p:nvPr/>
          </p:nvSpPr>
          <p:spPr bwMode="auto">
            <a:xfrm>
              <a:off x="158" y="2886"/>
              <a:ext cx="22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215" name="Line 23"/>
            <p:cNvSpPr>
              <a:spLocks noChangeShapeType="1"/>
            </p:cNvSpPr>
            <p:nvPr/>
          </p:nvSpPr>
          <p:spPr bwMode="auto">
            <a:xfrm>
              <a:off x="158" y="3203"/>
              <a:ext cx="22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216" name="Line 24"/>
            <p:cNvSpPr>
              <a:spLocks noChangeShapeType="1"/>
            </p:cNvSpPr>
            <p:nvPr/>
          </p:nvSpPr>
          <p:spPr bwMode="auto">
            <a:xfrm>
              <a:off x="158" y="3521"/>
              <a:ext cx="22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218" name="Line 26"/>
            <p:cNvSpPr>
              <a:spLocks noChangeShapeType="1"/>
            </p:cNvSpPr>
            <p:nvPr/>
          </p:nvSpPr>
          <p:spPr bwMode="auto">
            <a:xfrm>
              <a:off x="158" y="3838"/>
              <a:ext cx="22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000"/>
                            </p:stCondLst>
                            <p:childTnLst>
                              <p:par>
                                <p:cTn id="35" presetID="2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4000"/>
                            </p:stCondLst>
                            <p:childTnLst>
                              <p:par>
                                <p:cTn id="41" presetID="34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7" presetID="34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0"/>
                            </p:stCondLst>
                            <p:childTnLst>
                              <p:par>
                                <p:cTn id="54" presetID="17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2500"/>
                            </p:stCondLst>
                            <p:childTnLst>
                              <p:par>
                                <p:cTn id="59" presetID="17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0"/>
                            </p:stCondLst>
                            <p:childTnLst>
                              <p:par>
                                <p:cTn id="64" presetID="17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7500"/>
                            </p:stCondLst>
                            <p:childTnLst>
                              <p:par>
                                <p:cTn id="69" presetID="17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0"/>
                            </p:stCondLst>
                            <p:childTnLst>
                              <p:par>
                                <p:cTn id="74" presetID="17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2500"/>
                            </p:stCondLst>
                            <p:childTnLst>
                              <p:par>
                                <p:cTn id="79" presetID="17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5000"/>
                            </p:stCondLst>
                            <p:childTnLst>
                              <p:par>
                                <p:cTn id="84" presetID="17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animBg="1"/>
      <p:bldP spid="8197" grpId="0" animBg="1"/>
      <p:bldP spid="8198" grpId="0" animBg="1"/>
      <p:bldP spid="8199" grpId="0" animBg="1"/>
      <p:bldP spid="8200" grpId="0" animBg="1"/>
      <p:bldP spid="8201" grpId="0" animBg="1"/>
      <p:bldP spid="8202" grpId="0" animBg="1"/>
      <p:bldP spid="8203" grpId="0" animBg="1"/>
      <p:bldP spid="8204" grpId="0" animBg="1"/>
      <p:bldP spid="8205" grpId="0" animBg="1"/>
      <p:bldP spid="8206" grpId="0" animBg="1"/>
      <p:bldP spid="8207" grpId="0" animBg="1"/>
      <p:bldP spid="8208" grpId="0" animBg="1"/>
      <p:bldP spid="820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AutoShape 4"/>
          <p:cNvSpPr>
            <a:spLocks noChangeArrowheads="1"/>
          </p:cNvSpPr>
          <p:nvPr/>
        </p:nvSpPr>
        <p:spPr bwMode="auto">
          <a:xfrm rot="5400000">
            <a:off x="4032250" y="-2871787"/>
            <a:ext cx="1008063" cy="6840537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993366">
                  <a:alpha val="39999"/>
                </a:srgbClr>
              </a:gs>
              <a:gs pos="100000">
                <a:srgbClr val="FFCC00">
                  <a:alpha val="39000"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 vert="eaVert" anchor="ctr"/>
          <a:lstStyle/>
          <a:p>
            <a:r>
              <a:rPr lang="ru-RU" sz="1400" b="1">
                <a:solidFill>
                  <a:srgbClr val="993366"/>
                </a:solidFill>
                <a:effectDag name="">
                  <a:cont type="tree" name="">
                    <a:effect ref="fillLine"/>
                    <a:outerShdw dist="38100" dir="13500000" algn="br">
                      <a:srgbClr val="E57FB2"/>
                    </a:outerShdw>
                  </a:cont>
                  <a:cont type="tree" name="">
                    <a:effect ref="fillLine"/>
                    <a:outerShdw dist="38100" dir="2700000" algn="tl">
                      <a:srgbClr val="5B1E3D"/>
                    </a:outerShdw>
                  </a:cont>
                  <a:effect ref="fillLine"/>
                </a:effectDag>
              </a:rPr>
              <a:t>Научный подход к планированию, разработке и внедрению системы антитеррористической защиты отдельного объекта экономики предусматривает последовательное выполнение следующих мероприятий:</a:t>
            </a:r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 rot="5400000" flipV="1">
            <a:off x="4427538" y="-1250950"/>
            <a:ext cx="433387" cy="5040313"/>
          </a:xfrm>
          <a:prstGeom prst="rightArrowCallout">
            <a:avLst>
              <a:gd name="adj1" fmla="val 290536"/>
              <a:gd name="adj2" fmla="val 448349"/>
              <a:gd name="adj3" fmla="val 22912"/>
              <a:gd name="adj4" fmla="val 66667"/>
            </a:avLst>
          </a:prstGeom>
          <a:gradFill rotWithShape="1">
            <a:gsLst>
              <a:gs pos="0">
                <a:srgbClr val="FF9933">
                  <a:alpha val="60001"/>
                </a:srgbClr>
              </a:gs>
              <a:gs pos="100000">
                <a:srgbClr val="C17426">
                  <a:alpha val="8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anchor="ctr"/>
          <a:lstStyle/>
          <a:p>
            <a:r>
              <a:rPr lang="ru-RU" sz="1400" i="1">
                <a:solidFill>
                  <a:schemeClr val="accent2"/>
                </a:solidFill>
              </a:rPr>
              <a:t>на </a:t>
            </a:r>
            <a:r>
              <a:rPr lang="ru-RU" sz="1400" b="1" i="1">
                <a:solidFill>
                  <a:schemeClr val="accent2"/>
                </a:solidFill>
              </a:rPr>
              <a:t>первом этапе</a:t>
            </a:r>
            <a:r>
              <a:rPr lang="ru-RU" sz="1400" i="1">
                <a:solidFill>
                  <a:schemeClr val="accent2"/>
                </a:solidFill>
              </a:rPr>
              <a:t> осуществляются:</a:t>
            </a:r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323850" y="1557338"/>
            <a:ext cx="8640763" cy="288925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FFFFFF"/>
              </a:gs>
              <a:gs pos="100000">
                <a:srgbClr val="66FF99">
                  <a:alpha val="60001"/>
                </a:srgb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200">
                <a:solidFill>
                  <a:schemeClr val="accent2"/>
                </a:solidFill>
              </a:rPr>
              <a:t>-выбор типа системы антитеррористической защиты;</a:t>
            </a:r>
          </a:p>
        </p:txBody>
      </p:sp>
      <p:sp>
        <p:nvSpPr>
          <p:cNvPr id="9224" name="AutoShape 8"/>
          <p:cNvSpPr>
            <a:spLocks noChangeArrowheads="1"/>
          </p:cNvSpPr>
          <p:nvPr/>
        </p:nvSpPr>
        <p:spPr bwMode="auto">
          <a:xfrm>
            <a:off x="323850" y="1844675"/>
            <a:ext cx="8640763" cy="288925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FFFFFF"/>
              </a:gs>
              <a:gs pos="100000">
                <a:srgbClr val="66FF99">
                  <a:alpha val="60001"/>
                </a:srgb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200">
                <a:solidFill>
                  <a:schemeClr val="accent2"/>
                </a:solidFill>
              </a:rPr>
              <a:t>-специальное обследование объекта и определение перечня реальных диверсионно-террористических угроз;</a:t>
            </a:r>
          </a:p>
        </p:txBody>
      </p:sp>
      <p:sp>
        <p:nvSpPr>
          <p:cNvPr id="9225" name="AutoShape 9"/>
          <p:cNvSpPr>
            <a:spLocks noChangeArrowheads="1"/>
          </p:cNvSpPr>
          <p:nvPr/>
        </p:nvSpPr>
        <p:spPr bwMode="auto">
          <a:xfrm>
            <a:off x="323850" y="2133600"/>
            <a:ext cx="8640763" cy="288925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FFFFFF"/>
              </a:gs>
              <a:gs pos="100000">
                <a:srgbClr val="66FF99">
                  <a:alpha val="60001"/>
                </a:srgb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200">
                <a:solidFill>
                  <a:schemeClr val="accent2"/>
                </a:solidFill>
              </a:rPr>
              <a:t>-разработка объектовой концепции антитеррористической защиты и противодействия терроризму;</a:t>
            </a:r>
          </a:p>
        </p:txBody>
      </p:sp>
      <p:sp>
        <p:nvSpPr>
          <p:cNvPr id="9226" name="AutoShape 10"/>
          <p:cNvSpPr>
            <a:spLocks noChangeArrowheads="1"/>
          </p:cNvSpPr>
          <p:nvPr/>
        </p:nvSpPr>
        <p:spPr bwMode="auto">
          <a:xfrm>
            <a:off x="323850" y="2997200"/>
            <a:ext cx="8640763" cy="288925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FFFFFF"/>
              </a:gs>
              <a:gs pos="100000">
                <a:srgbClr val="66FF99">
                  <a:alpha val="60001"/>
                </a:srgb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200">
                <a:solidFill>
                  <a:srgbClr val="000066"/>
                </a:solidFill>
              </a:rPr>
              <a:t>-разработка долгосрочных антитеррористических мероприятий;</a:t>
            </a:r>
          </a:p>
        </p:txBody>
      </p:sp>
      <p:sp>
        <p:nvSpPr>
          <p:cNvPr id="9227" name="AutoShape 11"/>
          <p:cNvSpPr>
            <a:spLocks noChangeArrowheads="1"/>
          </p:cNvSpPr>
          <p:nvPr/>
        </p:nvSpPr>
        <p:spPr bwMode="auto">
          <a:xfrm rot="5400000" flipV="1">
            <a:off x="4428332" y="188118"/>
            <a:ext cx="431800" cy="5040313"/>
          </a:xfrm>
          <a:prstGeom prst="rightArrowCallout">
            <a:avLst>
              <a:gd name="adj1" fmla="val 291604"/>
              <a:gd name="adj2" fmla="val 449997"/>
              <a:gd name="adj3" fmla="val 22912"/>
              <a:gd name="adj4" fmla="val 66667"/>
            </a:avLst>
          </a:prstGeom>
          <a:gradFill rotWithShape="1">
            <a:gsLst>
              <a:gs pos="0">
                <a:srgbClr val="FF9933">
                  <a:alpha val="60001"/>
                </a:srgbClr>
              </a:gs>
              <a:gs pos="100000">
                <a:srgbClr val="C17426">
                  <a:alpha val="8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anchor="ctr"/>
          <a:lstStyle/>
          <a:p>
            <a:r>
              <a:rPr lang="ru-RU" sz="1400" i="1">
                <a:solidFill>
                  <a:srgbClr val="000066"/>
                </a:solidFill>
              </a:rPr>
              <a:t>на </a:t>
            </a:r>
            <a:r>
              <a:rPr lang="ru-RU" sz="1400" b="1" i="1">
                <a:solidFill>
                  <a:srgbClr val="000066"/>
                </a:solidFill>
              </a:rPr>
              <a:t>втором этапе</a:t>
            </a:r>
            <a:r>
              <a:rPr lang="ru-RU" sz="1400" i="1">
                <a:solidFill>
                  <a:srgbClr val="000066"/>
                </a:solidFill>
              </a:rPr>
              <a:t> исполняются:</a:t>
            </a:r>
          </a:p>
        </p:txBody>
      </p:sp>
      <p:sp>
        <p:nvSpPr>
          <p:cNvPr id="9228" name="AutoShape 12"/>
          <p:cNvSpPr>
            <a:spLocks noChangeArrowheads="1"/>
          </p:cNvSpPr>
          <p:nvPr/>
        </p:nvSpPr>
        <p:spPr bwMode="auto">
          <a:xfrm>
            <a:off x="323850" y="3284538"/>
            <a:ext cx="8640763" cy="576262"/>
          </a:xfrm>
          <a:prstGeom prst="bevel">
            <a:avLst>
              <a:gd name="adj" fmla="val 4745"/>
            </a:avLst>
          </a:prstGeom>
          <a:gradFill rotWithShape="1">
            <a:gsLst>
              <a:gs pos="0">
                <a:srgbClr val="FFFFFF"/>
              </a:gs>
              <a:gs pos="100000">
                <a:srgbClr val="66FF99">
                  <a:alpha val="60001"/>
                </a:srgb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l"/>
            <a:r>
              <a:rPr lang="ru-RU" sz="1200">
                <a:solidFill>
                  <a:srgbClr val="000066"/>
                </a:solidFill>
              </a:rPr>
              <a:t>-антитеррористическое мобилизационное планирование для типичных ситуаций диверсионно-террористической атаки, разработка антитеррористического и противодиверсионного паспорта предприятия, оснащение объекта необходимыми техническими средствами охраны, досмотровой техникой и антитеррористическим оборудованием;</a:t>
            </a:r>
          </a:p>
        </p:txBody>
      </p:sp>
      <p:sp>
        <p:nvSpPr>
          <p:cNvPr id="9229" name="AutoShape 13"/>
          <p:cNvSpPr>
            <a:spLocks noChangeArrowheads="1"/>
          </p:cNvSpPr>
          <p:nvPr/>
        </p:nvSpPr>
        <p:spPr bwMode="auto">
          <a:xfrm rot="5400000" flipV="1">
            <a:off x="4428332" y="1629568"/>
            <a:ext cx="431800" cy="5040313"/>
          </a:xfrm>
          <a:prstGeom prst="rightArrowCallout">
            <a:avLst>
              <a:gd name="adj1" fmla="val 291604"/>
              <a:gd name="adj2" fmla="val 449997"/>
              <a:gd name="adj3" fmla="val 22912"/>
              <a:gd name="adj4" fmla="val 66667"/>
            </a:avLst>
          </a:prstGeom>
          <a:gradFill rotWithShape="1">
            <a:gsLst>
              <a:gs pos="0">
                <a:srgbClr val="FF9933">
                  <a:alpha val="60001"/>
                </a:srgbClr>
              </a:gs>
              <a:gs pos="100000">
                <a:srgbClr val="C17426">
                  <a:alpha val="8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anchor="ctr"/>
          <a:lstStyle/>
          <a:p>
            <a:r>
              <a:rPr lang="ru-RU" sz="1400" i="1">
                <a:solidFill>
                  <a:srgbClr val="00CC00"/>
                </a:solidFill>
              </a:rPr>
              <a:t>на </a:t>
            </a:r>
            <a:r>
              <a:rPr lang="ru-RU" sz="1400" b="1" i="1">
                <a:solidFill>
                  <a:srgbClr val="00CC00"/>
                </a:solidFill>
              </a:rPr>
              <a:t>третьем этапе:</a:t>
            </a:r>
          </a:p>
        </p:txBody>
      </p:sp>
      <p:sp>
        <p:nvSpPr>
          <p:cNvPr id="9230" name="AutoShape 14"/>
          <p:cNvSpPr>
            <a:spLocks noChangeArrowheads="1"/>
          </p:cNvSpPr>
          <p:nvPr/>
        </p:nvSpPr>
        <p:spPr bwMode="auto">
          <a:xfrm>
            <a:off x="323850" y="4435475"/>
            <a:ext cx="8640763" cy="288925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FFFFFF"/>
              </a:gs>
              <a:gs pos="100000">
                <a:srgbClr val="66FF99">
                  <a:alpha val="60001"/>
                </a:srgb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200">
                <a:solidFill>
                  <a:srgbClr val="00CC00"/>
                </a:solidFill>
              </a:rPr>
              <a:t>-ведется обучение руководящего состава и персонала действиям в экстремальных ситуациях;</a:t>
            </a:r>
          </a:p>
        </p:txBody>
      </p:sp>
      <p:sp>
        <p:nvSpPr>
          <p:cNvPr id="9231" name="AutoShape 15"/>
          <p:cNvSpPr>
            <a:spLocks noChangeArrowheads="1"/>
          </p:cNvSpPr>
          <p:nvPr/>
        </p:nvSpPr>
        <p:spPr bwMode="auto">
          <a:xfrm>
            <a:off x="323850" y="4724400"/>
            <a:ext cx="8640763" cy="288925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FFFFFF"/>
              </a:gs>
              <a:gs pos="100000">
                <a:srgbClr val="66FF99">
                  <a:alpha val="60001"/>
                </a:srgb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200">
                <a:solidFill>
                  <a:srgbClr val="00CC00"/>
                </a:solidFill>
              </a:rPr>
              <a:t>-готовятся мероприятия по поддержанию системы антитеррористической защиты в постоянной готовности;</a:t>
            </a:r>
          </a:p>
        </p:txBody>
      </p:sp>
      <p:sp>
        <p:nvSpPr>
          <p:cNvPr id="9232" name="AutoShape 16"/>
          <p:cNvSpPr>
            <a:spLocks noChangeArrowheads="1"/>
          </p:cNvSpPr>
          <p:nvPr/>
        </p:nvSpPr>
        <p:spPr bwMode="auto">
          <a:xfrm>
            <a:off x="323850" y="5011738"/>
            <a:ext cx="8640763" cy="288925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FFFFFF"/>
              </a:gs>
              <a:gs pos="100000">
                <a:srgbClr val="66FF99">
                  <a:alpha val="60001"/>
                </a:srgb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200">
                <a:solidFill>
                  <a:srgbClr val="00CC00"/>
                </a:solidFill>
              </a:rPr>
              <a:t>-оцениваются ДТУ объекта, меры по повышению антитеррористической защиты;</a:t>
            </a:r>
          </a:p>
        </p:txBody>
      </p:sp>
      <p:sp>
        <p:nvSpPr>
          <p:cNvPr id="9233" name="AutoShape 17"/>
          <p:cNvSpPr>
            <a:spLocks noChangeArrowheads="1"/>
          </p:cNvSpPr>
          <p:nvPr/>
        </p:nvSpPr>
        <p:spPr bwMode="auto">
          <a:xfrm rot="5400000" flipV="1">
            <a:off x="4428332" y="3069431"/>
            <a:ext cx="431800" cy="5040313"/>
          </a:xfrm>
          <a:prstGeom prst="rightArrowCallout">
            <a:avLst>
              <a:gd name="adj1" fmla="val 291604"/>
              <a:gd name="adj2" fmla="val 449997"/>
              <a:gd name="adj3" fmla="val 22912"/>
              <a:gd name="adj4" fmla="val 66667"/>
            </a:avLst>
          </a:prstGeom>
          <a:gradFill rotWithShape="1">
            <a:gsLst>
              <a:gs pos="0">
                <a:srgbClr val="FF9933">
                  <a:alpha val="60001"/>
                </a:srgbClr>
              </a:gs>
              <a:gs pos="100000">
                <a:srgbClr val="C17426">
                  <a:alpha val="80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anchor="ctr"/>
          <a:lstStyle/>
          <a:p>
            <a:r>
              <a:rPr lang="ru-RU" sz="1400" b="1" i="1">
                <a:solidFill>
                  <a:srgbClr val="FFFF00"/>
                </a:solidFill>
              </a:rPr>
              <a:t>на четвертом этапе:</a:t>
            </a:r>
          </a:p>
        </p:txBody>
      </p:sp>
      <p:sp>
        <p:nvSpPr>
          <p:cNvPr id="9234" name="AutoShape 18"/>
          <p:cNvSpPr>
            <a:spLocks noChangeArrowheads="1"/>
          </p:cNvSpPr>
          <p:nvPr/>
        </p:nvSpPr>
        <p:spPr bwMode="auto">
          <a:xfrm>
            <a:off x="323850" y="5876925"/>
            <a:ext cx="8640763" cy="288925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chemeClr val="folHlink"/>
              </a:gs>
              <a:gs pos="100000">
                <a:srgbClr val="66FF99">
                  <a:alpha val="60001"/>
                </a:srgb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200">
                <a:solidFill>
                  <a:srgbClr val="FFFF00"/>
                </a:solidFill>
              </a:rPr>
              <a:t>-проводится согласование системы антитеррора с системой физической защиты объекта;</a:t>
            </a:r>
          </a:p>
        </p:txBody>
      </p:sp>
      <p:sp>
        <p:nvSpPr>
          <p:cNvPr id="9235" name="AutoShape 19"/>
          <p:cNvSpPr>
            <a:spLocks noChangeArrowheads="1"/>
          </p:cNvSpPr>
          <p:nvPr/>
        </p:nvSpPr>
        <p:spPr bwMode="auto">
          <a:xfrm>
            <a:off x="323850" y="6164263"/>
            <a:ext cx="8640763" cy="360362"/>
          </a:xfrm>
          <a:prstGeom prst="bevel">
            <a:avLst>
              <a:gd name="adj" fmla="val 6593"/>
            </a:avLst>
          </a:prstGeom>
          <a:gradFill rotWithShape="1">
            <a:gsLst>
              <a:gs pos="0">
                <a:schemeClr val="folHlink"/>
              </a:gs>
              <a:gs pos="100000">
                <a:srgbClr val="66FF99">
                  <a:alpha val="60001"/>
                </a:srgb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l"/>
            <a:r>
              <a:rPr lang="ru-RU" sz="1200">
                <a:solidFill>
                  <a:srgbClr val="FFFF00"/>
                </a:solidFill>
              </a:rPr>
              <a:t>-построение комплексной интегрированной системы безопасности и антитеррористической и противодиверсионной защиты объекта;	</a:t>
            </a:r>
          </a:p>
        </p:txBody>
      </p:sp>
      <p:sp>
        <p:nvSpPr>
          <p:cNvPr id="9236" name="AutoShape 20"/>
          <p:cNvSpPr>
            <a:spLocks noChangeArrowheads="1"/>
          </p:cNvSpPr>
          <p:nvPr/>
        </p:nvSpPr>
        <p:spPr bwMode="auto">
          <a:xfrm>
            <a:off x="323850" y="6524625"/>
            <a:ext cx="8640763" cy="288925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chemeClr val="folHlink"/>
              </a:gs>
              <a:gs pos="100000">
                <a:srgbClr val="66FF99">
                  <a:alpha val="60001"/>
                </a:srgb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200">
                <a:solidFill>
                  <a:srgbClr val="FFFF00"/>
                </a:solidFill>
              </a:rPr>
              <a:t>-переработка антитеррористического и противодиверсионного паспорта предприятия.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3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8" presetClass="entr" presetSubtype="3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500"/>
                            </p:stCondLst>
                            <p:childTnLst>
                              <p:par>
                                <p:cTn id="3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8" presetClass="entr" presetSubtype="3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9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3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4000"/>
                            </p:stCondLst>
                            <p:childTnLst>
                              <p:par>
                                <p:cTn id="4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4500"/>
                            </p:stCondLst>
                            <p:childTnLst>
                              <p:par>
                                <p:cTn id="4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1" dur="5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0"/>
                            </p:stCondLst>
                            <p:childTnLst>
                              <p:par>
                                <p:cTn id="53" presetID="18" presetClass="entr" presetSubtype="3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5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8500"/>
                            </p:stCondLst>
                            <p:childTnLst>
                              <p:par>
                                <p:cTn id="57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9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9500"/>
                            </p:stCondLst>
                            <p:childTnLst>
                              <p:par>
                                <p:cTn id="6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3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0"/>
                            </p:stCondLst>
                            <p:childTnLst>
                              <p:par>
                                <p:cTn id="6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7" dur="5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animBg="1"/>
      <p:bldP spid="9221" grpId="0" animBg="1"/>
      <p:bldP spid="9227" grpId="0" animBg="1"/>
      <p:bldP spid="9229" grpId="0" animBg="1"/>
      <p:bldP spid="92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AutoShape 4"/>
          <p:cNvSpPr>
            <a:spLocks noChangeArrowheads="1"/>
          </p:cNvSpPr>
          <p:nvPr/>
        </p:nvSpPr>
        <p:spPr bwMode="auto">
          <a:xfrm>
            <a:off x="539750" y="981075"/>
            <a:ext cx="7993063" cy="431800"/>
          </a:xfrm>
          <a:prstGeom prst="flowChartAlternateProcess">
            <a:avLst/>
          </a:prstGeom>
          <a:gradFill rotWithShape="1">
            <a:gsLst>
              <a:gs pos="0">
                <a:srgbClr val="CCCCFF"/>
              </a:gs>
              <a:gs pos="17999">
                <a:srgbClr val="99CCFF"/>
              </a:gs>
              <a:gs pos="39000">
                <a:srgbClr val="CC99FF"/>
              </a:gs>
              <a:gs pos="64000">
                <a:srgbClr val="9966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ru-RU" sz="1400"/>
              <a:t>План является документом закрытого (конфиденциального) типа. Составляется, как правило, не более чем в трех экземплярах. </a:t>
            </a:r>
          </a:p>
        </p:txBody>
      </p:sp>
      <p:sp>
        <p:nvSpPr>
          <p:cNvPr id="10245" name="AutoShape 5" descr="Розовая тисненая бумага"/>
          <p:cNvSpPr>
            <a:spLocks noChangeArrowheads="1"/>
          </p:cNvSpPr>
          <p:nvPr/>
        </p:nvSpPr>
        <p:spPr bwMode="auto">
          <a:xfrm>
            <a:off x="250825" y="44450"/>
            <a:ext cx="8497888" cy="863600"/>
          </a:xfrm>
          <a:prstGeom prst="downArrowCallout">
            <a:avLst>
              <a:gd name="adj1" fmla="val 310145"/>
              <a:gd name="adj2" fmla="val 247323"/>
              <a:gd name="adj3" fmla="val 24264"/>
              <a:gd name="adj4" fmla="val 68199"/>
            </a:avLst>
          </a:prstGeom>
          <a:gradFill rotWithShape="1">
            <a:gsLst>
              <a:gs pos="0">
                <a:srgbClr val="006699"/>
              </a:gs>
              <a:gs pos="9500">
                <a:srgbClr val="1170FF"/>
              </a:gs>
              <a:gs pos="14499">
                <a:srgbClr val="3333CC"/>
              </a:gs>
              <a:gs pos="20000">
                <a:srgbClr val="2E6792"/>
              </a:gs>
              <a:gs pos="26500">
                <a:srgbClr val="9999FF"/>
              </a:gs>
              <a:gs pos="42000">
                <a:srgbClr val="00CCCC"/>
              </a:gs>
              <a:gs pos="50000">
                <a:srgbClr val="3399FF"/>
              </a:gs>
              <a:gs pos="58000">
                <a:srgbClr val="00CCCC"/>
              </a:gs>
              <a:gs pos="73500">
                <a:srgbClr val="9999FF"/>
              </a:gs>
              <a:gs pos="80001">
                <a:srgbClr val="2E6792"/>
              </a:gs>
              <a:gs pos="85501">
                <a:srgbClr val="3333CC"/>
              </a:gs>
              <a:gs pos="90500">
                <a:srgbClr val="1170FF"/>
              </a:gs>
              <a:gs pos="100000">
                <a:srgbClr val="0066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ru-RU" sz="1600" b="1"/>
              <a:t>Разработка типового антитеррористического мобилизационного </a:t>
            </a:r>
            <a:r>
              <a:rPr lang="ru-RU" sz="1600" b="1" i="1"/>
              <a:t>плана</a:t>
            </a:r>
            <a:r>
              <a:rPr lang="ru-RU" sz="1600" i="1"/>
              <a:t> </a:t>
            </a:r>
            <a:r>
              <a:rPr lang="ru-RU" sz="1600"/>
              <a:t>(план антитеррористической и противодиверсионной защиты объекта от конкретных угроз)</a:t>
            </a:r>
          </a:p>
        </p:txBody>
      </p:sp>
      <p:sp>
        <p:nvSpPr>
          <p:cNvPr id="10246" name="AutoShape 6"/>
          <p:cNvSpPr>
            <a:spLocks noChangeArrowheads="1"/>
          </p:cNvSpPr>
          <p:nvPr/>
        </p:nvSpPr>
        <p:spPr bwMode="auto">
          <a:xfrm>
            <a:off x="539750" y="1484313"/>
            <a:ext cx="7993063" cy="287337"/>
          </a:xfrm>
          <a:prstGeom prst="flowChartAlternateProcess">
            <a:avLst/>
          </a:prstGeom>
          <a:gradFill rotWithShape="1">
            <a:gsLst>
              <a:gs pos="0">
                <a:srgbClr val="96AB94"/>
              </a:gs>
              <a:gs pos="8500">
                <a:srgbClr val="D4DEFF"/>
              </a:gs>
              <a:gs pos="23500">
                <a:srgbClr val="D4DEFF"/>
              </a:gs>
              <a:gs pos="50000">
                <a:srgbClr val="8488C4"/>
              </a:gs>
              <a:gs pos="76500">
                <a:srgbClr val="D4DEFF"/>
              </a:gs>
              <a:gs pos="91500">
                <a:srgbClr val="D4DEFF"/>
              </a:gs>
              <a:gs pos="100000">
                <a:srgbClr val="96AB94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ru-RU" sz="1400"/>
              <a:t>План, как правило, содержит три основных раздела и приложения. </a:t>
            </a:r>
          </a:p>
        </p:txBody>
      </p:sp>
      <p:grpSp>
        <p:nvGrpSpPr>
          <p:cNvPr id="10257" name="Group 17"/>
          <p:cNvGrpSpPr>
            <a:grpSpLocks/>
          </p:cNvGrpSpPr>
          <p:nvPr/>
        </p:nvGrpSpPr>
        <p:grpSpPr bwMode="auto">
          <a:xfrm>
            <a:off x="501650" y="1868488"/>
            <a:ext cx="8099425" cy="2092325"/>
            <a:chOff x="316" y="1177"/>
            <a:chExt cx="5102" cy="1318"/>
          </a:xfrm>
        </p:grpSpPr>
        <p:sp>
          <p:nvSpPr>
            <p:cNvPr id="10247" name="Rectangle 7"/>
            <p:cNvSpPr>
              <a:spLocks noChangeArrowheads="1"/>
            </p:cNvSpPr>
            <p:nvPr/>
          </p:nvSpPr>
          <p:spPr bwMode="auto">
            <a:xfrm>
              <a:off x="338" y="1224"/>
              <a:ext cx="5080" cy="1271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>
                    <a:alpha val="39999"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400" b="1"/>
            </a:p>
          </p:txBody>
        </p:sp>
        <p:sp>
          <p:nvSpPr>
            <p:cNvPr id="10248" name="Text Box 8"/>
            <p:cNvSpPr txBox="1">
              <a:spLocks noChangeArrowheads="1"/>
            </p:cNvSpPr>
            <p:nvPr/>
          </p:nvSpPr>
          <p:spPr bwMode="auto">
            <a:xfrm>
              <a:off x="316" y="1177"/>
              <a:ext cx="224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600" b="1">
                  <a:solidFill>
                    <a:srgbClr val="FFFF00"/>
                  </a:solidFill>
                </a:rPr>
                <a:t>В первом разделе определяется:</a:t>
              </a:r>
            </a:p>
          </p:txBody>
        </p:sp>
      </p:grpSp>
      <p:sp>
        <p:nvSpPr>
          <p:cNvPr id="10249" name="AutoShape 9"/>
          <p:cNvSpPr>
            <a:spLocks noChangeArrowheads="1"/>
          </p:cNvSpPr>
          <p:nvPr/>
        </p:nvSpPr>
        <p:spPr bwMode="auto">
          <a:xfrm>
            <a:off x="611188" y="2133600"/>
            <a:ext cx="7993062" cy="431800"/>
          </a:xfrm>
          <a:prstGeom prst="leftArrow">
            <a:avLst>
              <a:gd name="adj1" fmla="val 75694"/>
              <a:gd name="adj2" fmla="val 61789"/>
            </a:avLst>
          </a:prstGeom>
          <a:gradFill rotWithShape="1">
            <a:gsLst>
              <a:gs pos="0">
                <a:srgbClr val="FFFF00"/>
              </a:gs>
              <a:gs pos="100000">
                <a:schemeClr val="hlink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200"/>
              <a:t>-состав антитеррористического штаба предприятия (группа руководителей из 3-4 человек);</a:t>
            </a:r>
          </a:p>
        </p:txBody>
      </p:sp>
      <p:sp>
        <p:nvSpPr>
          <p:cNvPr id="10250" name="AutoShape 10"/>
          <p:cNvSpPr>
            <a:spLocks noChangeArrowheads="1"/>
          </p:cNvSpPr>
          <p:nvPr/>
        </p:nvSpPr>
        <p:spPr bwMode="auto">
          <a:xfrm>
            <a:off x="611188" y="2565400"/>
            <a:ext cx="7993062" cy="431800"/>
          </a:xfrm>
          <a:prstGeom prst="leftArrow">
            <a:avLst>
              <a:gd name="adj1" fmla="val 75694"/>
              <a:gd name="adj2" fmla="val 61789"/>
            </a:avLst>
          </a:prstGeom>
          <a:gradFill rotWithShape="1">
            <a:gsLst>
              <a:gs pos="0">
                <a:srgbClr val="FFFF00"/>
              </a:gs>
              <a:gs pos="100000">
                <a:schemeClr val="hlink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200"/>
              <a:t>-функциональные обязанности его членов;</a:t>
            </a:r>
          </a:p>
        </p:txBody>
      </p:sp>
      <p:sp>
        <p:nvSpPr>
          <p:cNvPr id="10251" name="AutoShape 11"/>
          <p:cNvSpPr>
            <a:spLocks noChangeArrowheads="1"/>
          </p:cNvSpPr>
          <p:nvPr/>
        </p:nvSpPr>
        <p:spPr bwMode="auto">
          <a:xfrm>
            <a:off x="611188" y="2997200"/>
            <a:ext cx="7993062" cy="431800"/>
          </a:xfrm>
          <a:prstGeom prst="leftArrow">
            <a:avLst>
              <a:gd name="adj1" fmla="val 75694"/>
              <a:gd name="adj2" fmla="val 61789"/>
            </a:avLst>
          </a:prstGeom>
          <a:gradFill rotWithShape="1">
            <a:gsLst>
              <a:gs pos="0">
                <a:srgbClr val="FFFF00"/>
              </a:gs>
              <a:gs pos="100000">
                <a:schemeClr val="hlink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ru-RU" sz="1200"/>
              <a:t>-порядок их оповещения и вызова в экстренных случаях;</a:t>
            </a:r>
          </a:p>
        </p:txBody>
      </p:sp>
      <p:sp>
        <p:nvSpPr>
          <p:cNvPr id="10252" name="AutoShape 12"/>
          <p:cNvSpPr>
            <a:spLocks noChangeArrowheads="1"/>
          </p:cNvSpPr>
          <p:nvPr/>
        </p:nvSpPr>
        <p:spPr bwMode="auto">
          <a:xfrm>
            <a:off x="611188" y="3429000"/>
            <a:ext cx="7993062" cy="504825"/>
          </a:xfrm>
          <a:prstGeom prst="leftArrow">
            <a:avLst>
              <a:gd name="adj1" fmla="val 75694"/>
              <a:gd name="adj2" fmla="val 52851"/>
            </a:avLst>
          </a:prstGeom>
          <a:gradFill rotWithShape="1">
            <a:gsLst>
              <a:gs pos="0">
                <a:srgbClr val="FFFF00"/>
              </a:gs>
              <a:gs pos="100000">
                <a:schemeClr val="hlink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l"/>
            <a:r>
              <a:rPr lang="ru-RU" sz="1200"/>
              <a:t>-порядок привлечения к работе в кризисных ситуациях представителей правоохранительных органов и других ведомств.</a:t>
            </a:r>
          </a:p>
        </p:txBody>
      </p:sp>
      <p:sp>
        <p:nvSpPr>
          <p:cNvPr id="10253" name="Rectangle 13"/>
          <p:cNvSpPr>
            <a:spLocks noChangeArrowheads="1"/>
          </p:cNvSpPr>
          <p:nvPr/>
        </p:nvSpPr>
        <p:spPr bwMode="auto">
          <a:xfrm>
            <a:off x="539750" y="4076700"/>
            <a:ext cx="8064500" cy="936625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B7E7DC">
                  <a:alpha val="80000"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ru-RU" sz="1600" b="1">
                <a:solidFill>
                  <a:srgbClr val="FFCC00"/>
                </a:solidFill>
              </a:rPr>
              <a:t>Второй раздел</a:t>
            </a:r>
            <a:r>
              <a:rPr lang="ru-RU" sz="1400" b="1"/>
              <a:t> </a:t>
            </a:r>
            <a:r>
              <a:rPr lang="ru-RU" sz="1400">
                <a:solidFill>
                  <a:schemeClr val="accent2"/>
                </a:solidFill>
              </a:rPr>
              <a:t>подразделяется на несколько подразделов в соответствии с типовыми кризисными ситуациями и содержит алгоритм основных действий, управленческие решения руководства и антитеррористического штаба предприятия, а также других должностных лиц и служащих, привлекаемых к выполнению антитеррористических мероприятий.</a:t>
            </a:r>
          </a:p>
        </p:txBody>
      </p:sp>
      <p:sp>
        <p:nvSpPr>
          <p:cNvPr id="10255" name="Rectangle 15"/>
          <p:cNvSpPr>
            <a:spLocks noChangeArrowheads="1"/>
          </p:cNvSpPr>
          <p:nvPr/>
        </p:nvSpPr>
        <p:spPr bwMode="auto">
          <a:xfrm>
            <a:off x="539750" y="5157788"/>
            <a:ext cx="8064500" cy="1511300"/>
          </a:xfrm>
          <a:prstGeom prst="rect">
            <a:avLst/>
          </a:prstGeom>
          <a:gradFill rotWithShape="1">
            <a:gsLst>
              <a:gs pos="0">
                <a:srgbClr val="CC0000"/>
              </a:gs>
              <a:gs pos="100000">
                <a:schemeClr val="accent2">
                  <a:alpha val="39999"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ru-RU" sz="1600" b="1">
                <a:solidFill>
                  <a:schemeClr val="folHlink"/>
                </a:solidFill>
              </a:rPr>
              <a:t>В третьем разделе</a:t>
            </a:r>
            <a:r>
              <a:rPr lang="ru-RU" sz="1400" b="1"/>
              <a:t> </a:t>
            </a:r>
            <a:r>
              <a:rPr lang="ru-RU" sz="1400">
                <a:solidFill>
                  <a:srgbClr val="FFCC00"/>
                </a:solidFill>
              </a:rPr>
              <a:t>в зависимости от специфики производственной, административной и коммерческой деятельности излагаются мероприятия по управлению предприятием в экстремальных условиях.</a:t>
            </a:r>
          </a:p>
          <a:p>
            <a:r>
              <a:rPr lang="ru-RU" sz="1400">
                <a:solidFill>
                  <a:srgbClr val="FFCC00"/>
                </a:solidFill>
              </a:rPr>
              <a:t>Приложением к типовому антитеррористическому мобилизационному плану являются памятки и инструкции диспетчерской службе, службе охраны, работающему персоналу, а также посетителям предприятия (если это представляется актуальным).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75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250"/>
                            </p:stCondLst>
                            <p:childTnLst>
                              <p:par>
                                <p:cTn id="17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750"/>
                            </p:stCondLst>
                            <p:childTnLst>
                              <p:par>
                                <p:cTn id="22" presetID="2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750"/>
                            </p:stCondLst>
                            <p:childTnLst>
                              <p:par>
                                <p:cTn id="3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9100"/>
                            </p:stCondLst>
                            <p:childTnLst>
                              <p:par>
                                <p:cTn id="4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1350"/>
                            </p:stCondLst>
                            <p:childTnLst>
                              <p:par>
                                <p:cTn id="49" presetID="41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 tmFilter="0,0; .5, 1; 1, 1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600"/>
                            </p:stCondLst>
                            <p:childTnLst>
                              <p:par>
                                <p:cTn id="57" presetID="41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 tmFilter="0,0; .5, 1; 1, 1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3050"/>
                            </p:stCondLst>
                            <p:childTnLst>
                              <p:par>
                                <p:cTn id="65" presetID="23" presetClass="entr" presetSubtype="16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755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animBg="1"/>
      <p:bldP spid="10245" grpId="0" animBg="1"/>
      <p:bldP spid="10246" grpId="0" animBg="1"/>
      <p:bldP spid="10249" grpId="0" animBg="1"/>
      <p:bldP spid="10250" grpId="0" animBg="1"/>
      <p:bldP spid="10251" grpId="0" animBg="1"/>
      <p:bldP spid="10252" grpId="0" animBg="1"/>
      <p:bldP spid="10253" grpId="0" animBg="1"/>
      <p:bldP spid="10255" grpId="0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</TotalTime>
  <Words>1329</Words>
  <Application>Microsoft Office PowerPoint</Application>
  <PresentationFormat>On-screen Show (4:3)</PresentationFormat>
  <Paragraphs>116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Arial</vt:lpstr>
      <vt:lpstr>Оформление по умолчанию</vt:lpstr>
      <vt:lpstr>МЕТОДЫ ПРОТИВОДЕЙСТВИЯ ТЕРРОРИЗМУ. ПУТИ ВЫЯВЛЕНИЯ, ПРЕДУПРЕЖДЕНИЯ И ПРЕСЕЧЕНИЯ ТЕРРОРИЗМА </vt:lpstr>
      <vt:lpstr>Антитеррористическая деятельность в России – это системная деятельность государственных органов, юридических лиц, независимо от форм собственности, а также общественных объединений и граждан в пределах своих полномочий по предупреждению, выявлению, пресечению, раскрытию, расследованию и минимизации последствий террористической деятельности, направленной на нанесение ущерба личности, обществу, государству.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МЕТОДЫ ПРОТИВОДЕЙСТВИЯ ТЕРРОРИЗМУ. ПУТИ ВЫЯВЛЕНИЯ, ПРЕДУПРЕЖДЕНИЯ И ПРЕСЕЧЕНИЯ ТЕРРОРИЗМА. </dc:title>
  <dc:creator>AERS</dc:creator>
  <cp:lastModifiedBy>Windows User</cp:lastModifiedBy>
  <cp:revision>5</cp:revision>
  <dcterms:created xsi:type="dcterms:W3CDTF">2006-03-28T17:10:35Z</dcterms:created>
  <dcterms:modified xsi:type="dcterms:W3CDTF">2016-09-21T11:38:11Z</dcterms:modified>
</cp:coreProperties>
</file>