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90" r:id="rId3"/>
    <p:sldId id="257" r:id="rId4"/>
    <p:sldId id="284" r:id="rId5"/>
    <p:sldId id="293" r:id="rId6"/>
    <p:sldId id="299" r:id="rId7"/>
    <p:sldId id="303" r:id="rId8"/>
    <p:sldId id="291" r:id="rId9"/>
    <p:sldId id="295" r:id="rId10"/>
    <p:sldId id="296" r:id="rId11"/>
    <p:sldId id="297" r:id="rId12"/>
    <p:sldId id="286" r:id="rId13"/>
    <p:sldId id="288" r:id="rId14"/>
    <p:sldId id="260" r:id="rId15"/>
    <p:sldId id="261" r:id="rId16"/>
    <p:sldId id="263" r:id="rId17"/>
    <p:sldId id="264" r:id="rId18"/>
    <p:sldId id="289" r:id="rId19"/>
    <p:sldId id="285" r:id="rId20"/>
    <p:sldId id="298" r:id="rId21"/>
    <p:sldId id="304" r:id="rId22"/>
    <p:sldId id="302" r:id="rId23"/>
  </p:sldIdLst>
  <p:sldSz cx="9144000" cy="6858000" type="screen4x3"/>
  <p:notesSz cx="6788150" cy="99234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379" autoAdjust="0"/>
    <p:restoredTop sz="94660"/>
  </p:normalViewPr>
  <p:slideViewPr>
    <p:cSldViewPr>
      <p:cViewPr>
        <p:scale>
          <a:sx n="75" d="100"/>
          <a:sy n="75" d="100"/>
        </p:scale>
        <p:origin x="-34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12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Овал 13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AA03813-325C-4EE6-B990-3391D7D7DB2C}" type="datetimeFigureOut">
              <a:rPr lang="ru-RU"/>
              <a:pPr>
                <a:defRPr/>
              </a:pPr>
              <a:t>30.09.2016</a:t>
            </a:fld>
            <a:endParaRPr lang="ru-RU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5D5A48E-FBF0-4F04-BE35-C0A8A27638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92B695-D4D8-4FB7-8E72-DC2476A7CA25}" type="datetimeFigureOut">
              <a:rPr lang="ru-RU"/>
              <a:pPr>
                <a:defRPr/>
              </a:pPr>
              <a:t>30.09.2016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986448-E983-4EBA-9F93-C5756CD3BC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2DF8C-CA37-4903-8BBC-AA509A463988}" type="datetimeFigureOut">
              <a:rPr lang="ru-RU"/>
              <a:pPr>
                <a:defRPr/>
              </a:pPr>
              <a:t>30.09.2016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2A1848-0752-406C-BBCF-99DF2E21D8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0B22A4-E026-47D1-8A5F-5F201D64BD1C}" type="datetimeFigureOut">
              <a:rPr lang="ru-RU"/>
              <a:pPr>
                <a:defRPr/>
              </a:pPr>
              <a:t>30.09.2016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0AB8BA-F500-4A07-BE85-BED6647AC7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CB0718-D661-47D5-A727-FF44F1F1B6C9}" type="datetimeFigureOut">
              <a:rPr lang="ru-RU"/>
              <a:pPr>
                <a:defRPr/>
              </a:pPr>
              <a:t>30.09.2016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299661-E713-46AB-90C1-8040C44182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2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13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Овал 15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Овал 1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DE585C7-0EAD-46C5-9390-AEEEA4CC1180}" type="datetimeFigureOut">
              <a:rPr lang="ru-RU"/>
              <a:pPr>
                <a:defRPr/>
              </a:pPr>
              <a:t>30.09.2016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AEDA016-9B0A-4F38-9CA8-4D6FA22A0C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7E543F-8346-4067-9AB9-6FD8A69A2F32}" type="datetimeFigureOut">
              <a:rPr lang="ru-RU"/>
              <a:pPr>
                <a:defRPr/>
              </a:pPr>
              <a:t>30.09.2016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705B6-5257-4080-BE7B-4E01710B35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225FFD1-6854-4BAD-9259-1B1A441F6FF5}" type="datetimeFigureOut">
              <a:rPr lang="ru-RU"/>
              <a:pPr>
                <a:defRPr/>
              </a:pPr>
              <a:t>30.09.2016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479092E-A181-413F-B74D-E675F7B97E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F8F8CE-6C1E-4E96-854E-D2255D364F6A}" type="datetimeFigureOut">
              <a:rPr lang="ru-RU"/>
              <a:pPr>
                <a:defRPr/>
              </a:pPr>
              <a:t>30.09.2016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9E55C8-14B1-46E4-98ED-7C849E8DE6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2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Прямоугольник 13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C404531-3982-4ACF-8552-A97E1FC5BC03}" type="datetimeFigureOut">
              <a:rPr lang="ru-RU"/>
              <a:pPr>
                <a:defRPr/>
              </a:pPr>
              <a:t>30.09.2016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309F8B8-333C-4DFC-A37F-1EEC8F3708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5C53DB5-17B4-4B05-8902-DC48B9B6A72D}" type="datetimeFigureOut">
              <a:rPr lang="ru-RU"/>
              <a:pPr>
                <a:defRPr/>
              </a:pPr>
              <a:t>30.09.2016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B6DB4A5-33BF-48FC-A26F-C44F3E2177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12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 fontAlgn="auto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  <a:cs typeface="+mn-cs"/>
            </a:endParaRPr>
          </a:p>
        </p:txBody>
      </p:sp>
      <p:sp>
        <p:nvSpPr>
          <p:cNvPr id="6" name="Блок-схема: процесс 13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Блок-схема: процесс 15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0A1FBE0-35FD-4BEB-9494-F1D9ACA7277C}" type="datetimeFigureOut">
              <a:rPr lang="ru-RU"/>
              <a:pPr>
                <a:defRPr/>
              </a:pPr>
              <a:t>30.09.2016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BC6A5CE-526B-44FE-ACDE-27BE094FED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434517C6-EBA4-442A-A53C-51D62536BDFE}" type="datetimeFigureOut">
              <a:rPr lang="ru-RU"/>
              <a:pPr>
                <a:defRPr/>
              </a:pPr>
              <a:t>30.09.2016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94CA72DD-6D49-4F1E-BEAF-C746553B8D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33" r:id="rId2"/>
    <p:sldLayoutId id="2147483940" r:id="rId3"/>
    <p:sldLayoutId id="2147483934" r:id="rId4"/>
    <p:sldLayoutId id="2147483941" r:id="rId5"/>
    <p:sldLayoutId id="2147483935" r:id="rId6"/>
    <p:sldLayoutId id="2147483942" r:id="rId7"/>
    <p:sldLayoutId id="2147483943" r:id="rId8"/>
    <p:sldLayoutId id="2147483944" r:id="rId9"/>
    <p:sldLayoutId id="2147483936" r:id="rId10"/>
    <p:sldLayoutId id="2147483937" r:id="rId11"/>
    <p:sldLayoutId id="2147483938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Trebuchet MS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My%20music\&#1048;&#1085;&#1086;&#1089;&#1090;&#1088;&#1072;&#1085;&#1085;&#1099;&#1077;\&#1054;&#1044;&#1048;&#1053;&#1054;&#1050;&#1048;&#1049;%20&#1055;&#1040;&#1057;&#1058;&#1059;&#1061;\014%20Dinu%20radu%20-%20Einsame%20hirte%20(j.%20last).mp3" TargetMode="Externa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://www.lenta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64163" y="260350"/>
            <a:ext cx="3619500" cy="1471613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sz="350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350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3500" b="1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450" y="4005263"/>
            <a:ext cx="4286250" cy="2178050"/>
          </a:xfrm>
        </p:spPr>
        <p:txBody>
          <a:bodyPr/>
          <a:lstStyle/>
          <a:p>
            <a:pPr marL="26988" eaLnBrk="1" hangingPunct="1">
              <a:lnSpc>
                <a:spcPct val="80000"/>
              </a:lnSpc>
            </a:pPr>
            <a:r>
              <a:rPr lang="ru-RU" sz="2200" b="1" smtClean="0">
                <a:solidFill>
                  <a:srgbClr val="320E04"/>
                </a:solidFill>
              </a:rPr>
              <a:t>Терроризм глобален по масштабам, «порочен» по природе, безжалостен к врагам и стремится контролировать все сферы жизни и мысли</a:t>
            </a:r>
            <a:endParaRPr lang="ru-RU" sz="2200" smtClean="0">
              <a:solidFill>
                <a:srgbClr val="320E04"/>
              </a:solidFill>
            </a:endParaRPr>
          </a:p>
        </p:txBody>
      </p:sp>
      <p:pic>
        <p:nvPicPr>
          <p:cNvPr id="8196" name="Picture 2" descr="C:\Users\user\Pictures\террор\3уцкуцк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214313"/>
            <a:ext cx="2495550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8" name="Прямоугольник 6"/>
          <p:cNvSpPr>
            <a:spLocks noChangeArrowheads="1"/>
          </p:cNvSpPr>
          <p:nvPr/>
        </p:nvSpPr>
        <p:spPr bwMode="auto">
          <a:xfrm>
            <a:off x="928688" y="2286000"/>
            <a:ext cx="435768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5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Терроризм </a:t>
            </a:r>
            <a:endParaRPr lang="ru-RU" sz="5400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</a:endParaRPr>
          </a:p>
        </p:txBody>
      </p:sp>
      <p:pic>
        <p:nvPicPr>
          <p:cNvPr id="4" name="Picture 8" descr="62756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24525" y="1773238"/>
            <a:ext cx="2713038" cy="465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1476375" y="6216650"/>
            <a:ext cx="37449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Коляниченко В., Ширяев С., 10а, школа №268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Содержимое 2"/>
          <p:cNvSpPr>
            <a:spLocks noGrp="1"/>
          </p:cNvSpPr>
          <p:nvPr>
            <p:ph idx="1"/>
          </p:nvPr>
        </p:nvSpPr>
        <p:spPr>
          <a:xfrm>
            <a:off x="1000125" y="188913"/>
            <a:ext cx="7934325" cy="4248150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  <a:defRPr/>
            </a:pPr>
            <a:r>
              <a:rPr lang="ru-RU" b="1" smtClean="0"/>
              <a:t>	</a:t>
            </a:r>
            <a:r>
              <a:rPr lang="ru-RU" b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Террористический акт </a:t>
            </a:r>
            <a:endParaRPr lang="ru-RU" b="1" smtClean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r>
              <a:rPr lang="ru-RU" b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 Тушинском аэродроме</a:t>
            </a:r>
          </a:p>
          <a:p>
            <a:pPr algn="just" eaLnBrk="1" hangingPunct="1">
              <a:buFont typeface="Wingdings 2" pitchFamily="18" charset="2"/>
              <a:buNone/>
              <a:defRPr/>
            </a:pPr>
            <a:r>
              <a:rPr lang="ru-RU" sz="2000" smtClean="0"/>
              <a:t/>
            </a:r>
            <a:br>
              <a:rPr lang="ru-RU" sz="2000" smtClean="0"/>
            </a:br>
            <a:r>
              <a:rPr lang="ru-RU" sz="2000" b="1" smtClean="0"/>
              <a:t>05 июля 2003 года </a:t>
            </a:r>
            <a:r>
              <a:rPr lang="ru-RU" sz="2000" smtClean="0"/>
              <a:t>в Москве был совершён террористический акт: </a:t>
            </a:r>
            <a:r>
              <a:rPr lang="ru-RU" sz="2000" b="1" smtClean="0"/>
              <a:t>у входа на Тушинский аэродром</a:t>
            </a:r>
            <a:r>
              <a:rPr lang="ru-RU" sz="2000" smtClean="0"/>
              <a:t>, где в это время проходил </a:t>
            </a:r>
            <a:r>
              <a:rPr lang="ru-RU" sz="2000" b="1" smtClean="0"/>
              <a:t>рок-фестиваль «Крылья», </a:t>
            </a:r>
            <a:r>
              <a:rPr lang="ru-RU" sz="2000" smtClean="0"/>
              <a:t>были взорваны две бомбы. Взрывы произвели </a:t>
            </a:r>
            <a:r>
              <a:rPr lang="ru-RU" sz="2000" b="1" smtClean="0"/>
              <a:t>две террористки-смертницы</a:t>
            </a:r>
            <a:r>
              <a:rPr lang="ru-RU" sz="2000" smtClean="0"/>
              <a:t>. По официальным данным </a:t>
            </a:r>
            <a:r>
              <a:rPr lang="ru-RU" sz="2000" b="1" smtClean="0"/>
              <a:t>погибло 13 и ранено 59 человек</a:t>
            </a:r>
            <a:r>
              <a:rPr lang="ru-RU" sz="2000" smtClean="0"/>
              <a:t>. Больших жертв удалось избежать только потому, что охрана, заподозрив этих женщин, </a:t>
            </a:r>
            <a:r>
              <a:rPr lang="ru-RU" sz="2000" b="1" smtClean="0"/>
              <a:t>не пропустила их в толпу</a:t>
            </a:r>
            <a:r>
              <a:rPr lang="ru-RU" sz="2000" smtClean="0"/>
              <a:t> участников фестиваля.</a:t>
            </a:r>
          </a:p>
          <a:p>
            <a:pPr algn="just" eaLnBrk="1" hangingPunct="1">
              <a:buFont typeface="Wingdings 2" pitchFamily="18" charset="2"/>
              <a:buNone/>
              <a:defRPr/>
            </a:pPr>
            <a:r>
              <a:rPr lang="ru-RU" sz="2000" smtClean="0"/>
              <a:t> </a:t>
            </a: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pic>
        <p:nvPicPr>
          <p:cNvPr id="17411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813" y="4221163"/>
            <a:ext cx="3529012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35600" y="4221163"/>
            <a:ext cx="3333750" cy="235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Содержимое 2"/>
          <p:cNvSpPr>
            <a:spLocks noGrp="1"/>
          </p:cNvSpPr>
          <p:nvPr>
            <p:ph idx="1"/>
          </p:nvPr>
        </p:nvSpPr>
        <p:spPr>
          <a:xfrm>
            <a:off x="1042988" y="260350"/>
            <a:ext cx="7934325" cy="4797425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buFont typeface="Wingdings 2" pitchFamily="18" charset="2"/>
              <a:buNone/>
              <a:defRPr/>
            </a:pPr>
            <a:r>
              <a:rPr lang="ru-RU" b="1" smtClean="0"/>
              <a:t>	</a:t>
            </a:r>
            <a:r>
              <a:rPr lang="ru-RU" b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Террористический акт около </a:t>
            </a:r>
          </a:p>
          <a:p>
            <a:pPr algn="ctr" eaLnBrk="1" hangingPunct="1">
              <a:spcBef>
                <a:spcPct val="0"/>
              </a:spcBef>
              <a:buFont typeface="Wingdings 2" pitchFamily="18" charset="2"/>
              <a:buNone/>
              <a:defRPr/>
            </a:pPr>
            <a:r>
              <a:rPr lang="ru-RU" b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гостиницы «Националь»</a:t>
            </a:r>
          </a:p>
          <a:p>
            <a:pPr algn="ctr" eaLnBrk="1" hangingPunct="1">
              <a:spcBef>
                <a:spcPct val="0"/>
              </a:spcBef>
              <a:buFont typeface="Wingdings 2" pitchFamily="18" charset="2"/>
              <a:buNone/>
              <a:defRPr/>
            </a:pPr>
            <a:endParaRPr lang="ru-RU" b="1" smtClean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 eaLnBrk="1" hangingPunct="1">
              <a:spcBef>
                <a:spcPct val="0"/>
              </a:spcBef>
              <a:buFont typeface="Wingdings 2" pitchFamily="18" charset="2"/>
              <a:buNone/>
              <a:defRPr/>
            </a:pPr>
            <a:r>
              <a:rPr lang="ru-RU" sz="2000" smtClean="0"/>
              <a:t>	</a:t>
            </a:r>
            <a:r>
              <a:rPr lang="ru-RU" sz="2000" b="1" smtClean="0"/>
              <a:t>9 декабря 2003 года </a:t>
            </a:r>
            <a:r>
              <a:rPr lang="ru-RU" sz="2000" smtClean="0"/>
              <a:t>в результате взрыва около гостиницы "Националь" в центре Москвы, по уточненным данным, пять человек погибли и 13 получили ранения. Теракт возле гостиницы "Националь" совершила </a:t>
            </a:r>
            <a:r>
              <a:rPr lang="ru-RU" sz="2000" b="1" smtClean="0"/>
              <a:t>одна террористка-смертница</a:t>
            </a:r>
            <a:r>
              <a:rPr lang="ru-RU" sz="2000" smtClean="0"/>
              <a:t>. Прокуратура столицы уже распространила фотографию этой женщины. Предполагается, что у нее была сообщница, фоторобот которой, передает ИТАР-ТАСС, также разослан во все отделения милиции. </a:t>
            </a:r>
          </a:p>
          <a:p>
            <a:pPr eaLnBrk="1" hangingPunct="1">
              <a:defRPr/>
            </a:pPr>
            <a:endParaRPr lang="ru-RU" smtClean="0"/>
          </a:p>
        </p:txBody>
      </p:sp>
      <p:pic>
        <p:nvPicPr>
          <p:cNvPr id="1843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75" y="4365625"/>
            <a:ext cx="3744913" cy="232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8625" y="4365625"/>
            <a:ext cx="3313113" cy="231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tx2">
                    <a:satMod val="130000"/>
                  </a:schemeClr>
                </a:solidFill>
              </a:rPr>
              <a:t>Захват заложников в Беслане</a:t>
            </a:r>
            <a:r>
              <a:rPr lang="ru-RU" sz="1600" b="1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ru-RU" sz="1600" b="1" dirty="0" smtClean="0">
                <a:solidFill>
                  <a:schemeClr val="tx2">
                    <a:satMod val="130000"/>
                  </a:schemeClr>
                </a:solidFill>
              </a:rPr>
            </a:br>
            <a:endParaRPr lang="ru-RU" sz="16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63" y="1143000"/>
            <a:ext cx="7786687" cy="2786063"/>
          </a:xfrm>
        </p:spPr>
        <p:txBody>
          <a:bodyPr>
            <a:normAutofit fontScale="62500" lnSpcReduction="20000"/>
          </a:bodyPr>
          <a:lstStyle/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latin typeface="Calibri" pitchFamily="34" charset="0"/>
              </a:rPr>
              <a:t>	</a:t>
            </a:r>
            <a:r>
              <a:rPr lang="ru-RU" dirty="0" smtClean="0"/>
              <a:t>Примерно </a:t>
            </a:r>
            <a:r>
              <a:rPr lang="ru-RU" b="1" dirty="0" smtClean="0"/>
              <a:t>в 8 утра 1 сентября </a:t>
            </a:r>
            <a:r>
              <a:rPr lang="ru-RU" dirty="0" smtClean="0"/>
              <a:t>в районе села Хурикау, на границе Моздокского и Правобережного районов Северной Осетии, примерно в 60 км от Беслана, вооруженные люди остановили местного участкового, майора милиции и посадили его в свою машину. </a:t>
            </a:r>
          </a:p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	По предварительным данным, именно с помощью удостоверения сотрудника МВД боевики на ГАЗ-66 и двух легковых автомобилях беспрепятственно миновали несколько КПП по пути до Беслана.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>
              <a:latin typeface="Calibri" pitchFamily="34" charset="0"/>
            </a:endParaRPr>
          </a:p>
        </p:txBody>
      </p:sp>
      <p:pic>
        <p:nvPicPr>
          <p:cNvPr id="19460" name="Picture 2" descr="C:\Users\user\Pictures\террор\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6825" y="3789363"/>
            <a:ext cx="3619500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2" descr="C:\Users\user\Pictures\террор\74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87450" y="3789363"/>
            <a:ext cx="3643313" cy="273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014 Dinu radu - Einsame hirte (j. last)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4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22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46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Содержимое 2"/>
          <p:cNvSpPr>
            <a:spLocks noGrp="1"/>
          </p:cNvSpPr>
          <p:nvPr>
            <p:ph idx="1"/>
          </p:nvPr>
        </p:nvSpPr>
        <p:spPr>
          <a:xfrm>
            <a:off x="1285875" y="357188"/>
            <a:ext cx="7497763" cy="3000375"/>
          </a:xfrm>
        </p:spPr>
        <p:txBody>
          <a:bodyPr/>
          <a:lstStyle/>
          <a:p>
            <a:pPr algn="just" eaLnBrk="1" hangingPunct="1">
              <a:buFont typeface="Wingdings 2" pitchFamily="18" charset="2"/>
              <a:buNone/>
            </a:pPr>
            <a:r>
              <a:rPr lang="ru-RU" smtClean="0"/>
              <a:t>	</a:t>
            </a:r>
            <a:r>
              <a:rPr lang="ru-RU" sz="2000" smtClean="0"/>
              <a:t>В первые же минуты захвата на звуки выстрелов к школе начали сбегаться сотрудники горотдела милиции. В хаотичной перестрелке погибли трое человек. Одно тело лежало у входа в здание, два других - на проезжей части у ограды. </a:t>
            </a:r>
            <a:r>
              <a:rPr lang="ru-RU" sz="2000" b="1" smtClean="0"/>
              <a:t>Все погибшие - гражданские лица</a:t>
            </a:r>
            <a:r>
              <a:rPr lang="ru-RU" sz="2000" smtClean="0"/>
              <a:t>. В течение всего дня боевики не давали забрать тела, открывая огонь при приближении людей к школе.</a:t>
            </a:r>
          </a:p>
          <a:p>
            <a:pPr eaLnBrk="1" hangingPunct="1"/>
            <a:endParaRPr lang="ru-RU" smtClean="0"/>
          </a:p>
        </p:txBody>
      </p:sp>
      <p:pic>
        <p:nvPicPr>
          <p:cNvPr id="20483" name="Picture 2" descr="C:\Users\user\Pictures\террор\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11725" y="2857500"/>
            <a:ext cx="3946525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2" descr="C:\Users\user\Pictures\террор\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3714750"/>
            <a:ext cx="3665538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user\Pictures\террор\65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06475" y="285750"/>
            <a:ext cx="8137525" cy="61023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user\Pictures\террор\11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06475" y="357188"/>
            <a:ext cx="8137525" cy="61023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user\Pictures\террор\173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00125" y="357188"/>
            <a:ext cx="8143875" cy="610711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user\Pictures\террор\162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00125" y="357188"/>
            <a:ext cx="8143875" cy="610711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>
              <a:defRPr/>
            </a:pPr>
            <a:r>
              <a:rPr lang="ru-RU" sz="40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Боевики захватили </a:t>
            </a:r>
            <a:br>
              <a:rPr lang="ru-RU" sz="40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</a:br>
            <a:r>
              <a:rPr lang="ru-RU" sz="40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300 школьников в Пакистане</a:t>
            </a:r>
            <a:r>
              <a:rPr lang="ru-RU" sz="13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130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13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25" y="1428750"/>
            <a:ext cx="6143625" cy="5143500"/>
          </a:xfrm>
        </p:spPr>
        <p:txBody>
          <a:bodyPr>
            <a:normAutofit fontScale="47500" lnSpcReduction="2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3400" dirty="0" smtClean="0"/>
              <a:t>18.09.2008 18:15 | lenta.ru</a:t>
            </a:r>
          </a:p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3400" dirty="0" smtClean="0"/>
              <a:t>	Боевики </a:t>
            </a:r>
            <a:r>
              <a:rPr lang="ru-RU" sz="3400" b="1" dirty="0" smtClean="0"/>
              <a:t>захватили школу </a:t>
            </a:r>
            <a:r>
              <a:rPr lang="ru-RU" sz="3400" dirty="0" smtClean="0"/>
              <a:t>в районе Верхний Дир в Северо-Западной Пограничной провинции. В заложниках у бандитов оказались </a:t>
            </a:r>
            <a:r>
              <a:rPr lang="ru-RU" sz="3400" b="1" dirty="0" smtClean="0"/>
              <a:t>около трехсот детей</a:t>
            </a:r>
            <a:r>
              <a:rPr lang="ru-RU" sz="3400" dirty="0" smtClean="0"/>
              <a:t>, сообщает иранское агентство IRNA со ссылкой на пакистанский телеканал PTV.</a:t>
            </a:r>
          </a:p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3400" dirty="0" smtClean="0"/>
              <a:t> 	Корреспонденты с места событий утверждают, что боевики также </a:t>
            </a:r>
            <a:r>
              <a:rPr lang="ru-RU" sz="3400" b="1" dirty="0" smtClean="0"/>
              <a:t>стреляли в местных жителей</a:t>
            </a:r>
            <a:r>
              <a:rPr lang="ru-RU" sz="3400" dirty="0" smtClean="0"/>
              <a:t>, пытавшихся вызволить детей из плена. О числе погибших информации пока нет.</a:t>
            </a:r>
          </a:p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3400" dirty="0" smtClean="0"/>
              <a:t/>
            </a:r>
            <a:br>
              <a:rPr lang="ru-RU" sz="3400" dirty="0" smtClean="0"/>
            </a:br>
            <a:r>
              <a:rPr lang="ru-RU" sz="3400" dirty="0" smtClean="0"/>
              <a:t>К какому движению принадлежат бандиты, также не уточняется. Ответственность за нападение на школу пока не взяла на себя ни одна радикальная группировка.</a:t>
            </a:r>
            <a:br>
              <a:rPr lang="ru-RU" sz="3400" dirty="0" smtClean="0"/>
            </a:br>
            <a:r>
              <a:rPr lang="ru-RU" sz="3400" dirty="0" smtClean="0"/>
              <a:t/>
            </a:r>
            <a:br>
              <a:rPr lang="ru-RU" sz="3400" dirty="0" smtClean="0"/>
            </a:br>
            <a:r>
              <a:rPr lang="ru-RU" sz="3400" dirty="0" smtClean="0"/>
              <a:t>Отметим, что на северо-западе Пакистана, как считают американские спецслужбы, укрывается большое количество боевиков движений </a:t>
            </a:r>
            <a:r>
              <a:rPr lang="ru-RU" sz="3400" b="1" dirty="0" smtClean="0"/>
              <a:t>"Талибан" </a:t>
            </a:r>
            <a:r>
              <a:rPr lang="ru-RU" sz="3400" dirty="0" smtClean="0"/>
              <a:t>и</a:t>
            </a:r>
            <a:r>
              <a:rPr lang="ru-RU" sz="3400" b="1" dirty="0" smtClean="0"/>
              <a:t> "Аль-Каеда". </a:t>
            </a:r>
            <a:r>
              <a:rPr lang="ru-RU" sz="3400" dirty="0" smtClean="0"/>
              <a:t>3 сентября армия США в поисках боевиков радикальных группировок провела масштабную операцию в Северо-Западной Пограничной провинции Пакистана. </a:t>
            </a:r>
          </a:p>
          <a:p>
            <a:pPr marL="365760" indent="-283464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hlinkClick r:id="rId2"/>
              </a:rPr>
              <a:t>lenta.ru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5604" name="Picture 4" descr="C:\Users\user\Pictures\террор\5RCAW7HF80CAYOB14GCARERWHGCAX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4388" y="1557338"/>
            <a:ext cx="1792287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64388" y="4076700"/>
            <a:ext cx="1792287" cy="238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Содержимое 2"/>
          <p:cNvSpPr>
            <a:spLocks noGrp="1"/>
          </p:cNvSpPr>
          <p:nvPr>
            <p:ph idx="1"/>
          </p:nvPr>
        </p:nvSpPr>
        <p:spPr>
          <a:xfrm>
            <a:off x="971550" y="0"/>
            <a:ext cx="7934325" cy="5176838"/>
          </a:xfrm>
        </p:spPr>
        <p:txBody>
          <a:bodyPr/>
          <a:lstStyle/>
          <a:p>
            <a:pPr algn="just" eaLnBrk="1" hangingPunct="1">
              <a:buFont typeface="Wingdings 2" pitchFamily="18" charset="2"/>
              <a:buNone/>
            </a:pPr>
            <a:r>
              <a:rPr lang="ru-RU" smtClean="0"/>
              <a:t>	</a:t>
            </a:r>
            <a:r>
              <a:rPr lang="ru-RU" sz="2000" smtClean="0"/>
              <a:t>Внутренние вооруженные конфликты </a:t>
            </a:r>
            <a:r>
              <a:rPr lang="ru-RU" sz="2000" b="1" smtClean="0"/>
              <a:t>перестанут быть опасными для стран и народов</a:t>
            </a:r>
            <a:r>
              <a:rPr lang="ru-RU" sz="2000" smtClean="0"/>
              <a:t> только тогда, когда будет покончено с практикой использования этих конфликтов </a:t>
            </a:r>
            <a:r>
              <a:rPr lang="ru-RU" sz="2000" b="1" smtClean="0"/>
              <a:t>третьими странами</a:t>
            </a:r>
            <a:r>
              <a:rPr lang="ru-RU" sz="2000" smtClean="0"/>
              <a:t> для решения своих крупных геополитических и иных задач. 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ru-RU" sz="2000" smtClean="0"/>
              <a:t>	Борьба с терроризмом эффективна в тех случаях, когда аппарат подавления действует </a:t>
            </a:r>
            <a:r>
              <a:rPr lang="ru-RU" sz="2000" b="1" smtClean="0"/>
              <a:t>адресно и персонально</a:t>
            </a:r>
            <a:r>
              <a:rPr lang="ru-RU" sz="2000" smtClean="0"/>
              <a:t>. Выявить террориста в толпе прохожих, среди пассажиров поездов, самолетов и т.п. — значит "прочитать" его намерения. </a:t>
            </a:r>
            <a:r>
              <a:rPr lang="ru-RU" sz="2000" b="1" smtClean="0"/>
              <a:t>Определение намерений </a:t>
            </a:r>
            <a:r>
              <a:rPr lang="ru-RU" sz="2000" smtClean="0"/>
              <a:t>является кричащей проблемой в системе авиаперевозок, перевозок пассажиров наземным, водным транспортом, при допуске зрителей на стадионы, в театры и т.п.</a:t>
            </a:r>
          </a:p>
        </p:txBody>
      </p:sp>
      <p:pic>
        <p:nvPicPr>
          <p:cNvPr id="26627" name="Picture 4" descr="6146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4287838"/>
            <a:ext cx="3889375" cy="237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5" descr="miting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8263" y="4149725"/>
            <a:ext cx="3533775" cy="251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Содержимое 2"/>
          <p:cNvSpPr>
            <a:spLocks noGrp="1"/>
          </p:cNvSpPr>
          <p:nvPr>
            <p:ph idx="1"/>
          </p:nvPr>
        </p:nvSpPr>
        <p:spPr>
          <a:xfrm>
            <a:off x="971550" y="260350"/>
            <a:ext cx="7934325" cy="48006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2000" b="1" smtClean="0"/>
              <a:t>	</a:t>
            </a:r>
            <a:r>
              <a:rPr lang="ru-RU" sz="2400" smtClean="0"/>
              <a:t>Террор - явление, которое прямо или косвенно касается каждого из нас. Массовое насилие в последние годы стало, к сожалению, неотъемлемой частью нашего социального бытия. Историки утверждают, что терроризм царствует на Земле не менее двух тысяч лет. Несмотря на богатый стаж, терроризм еще никогда не представлял для населения и целых государств такой серьезной угрозы. В настоящее время по всему миру насчитывается около сотни террористических организаций.</a:t>
            </a:r>
            <a:br>
              <a:rPr lang="ru-RU" sz="2400" smtClean="0"/>
            </a:br>
            <a:endParaRPr lang="ru-RU" sz="2400" smtClean="0"/>
          </a:p>
        </p:txBody>
      </p:sp>
      <p:pic>
        <p:nvPicPr>
          <p:cNvPr id="9219" name="Picture 5" descr="07_5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913" y="4427538"/>
            <a:ext cx="3240087" cy="243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7" descr="3796973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4449763"/>
            <a:ext cx="3816350" cy="234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eaLnBrk="1" hangingPunct="1">
              <a:defRPr/>
            </a:pPr>
            <a:r>
              <a:rPr lang="ru-RU" sz="2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«ФЕДЕРАЛЬН</a:t>
            </a:r>
            <a:r>
              <a:rPr lang="ru-RU" sz="28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ЫЙ</a:t>
            </a:r>
            <a:r>
              <a:rPr lang="ru-RU" sz="2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ЗАКОН РОССИЙСКОЙ ФЕДЕРАЦИИ О БОРЬБЕ С ТЕРРОРИЗМОМ» </a:t>
            </a:r>
          </a:p>
        </p:txBody>
      </p:sp>
      <p:sp>
        <p:nvSpPr>
          <p:cNvPr id="27651" name="Содержимое 2"/>
          <p:cNvSpPr>
            <a:spLocks noGrp="1"/>
          </p:cNvSpPr>
          <p:nvPr>
            <p:ph idx="1"/>
          </p:nvPr>
        </p:nvSpPr>
        <p:spPr>
          <a:xfrm>
            <a:off x="1000125" y="1447800"/>
            <a:ext cx="7934325" cy="4800600"/>
          </a:xfrm>
        </p:spPr>
        <p:txBody>
          <a:bodyPr/>
          <a:lstStyle/>
          <a:p>
            <a:pPr algn="just" eaLnBrk="1" hangingPunct="1">
              <a:buFont typeface="Wingdings 2" pitchFamily="18" charset="2"/>
              <a:buNone/>
            </a:pPr>
            <a:r>
              <a:rPr lang="ru-RU" smtClean="0"/>
              <a:t>	- </a:t>
            </a:r>
            <a:r>
              <a:rPr lang="ru-RU" sz="2000" smtClean="0"/>
              <a:t>принят Государственной Думой </a:t>
            </a:r>
            <a:r>
              <a:rPr lang="ru-RU" sz="2000" b="1" smtClean="0"/>
              <a:t>3 июля 1998 года </a:t>
            </a:r>
            <a:r>
              <a:rPr lang="ru-RU" sz="2000" smtClean="0"/>
              <a:t>и одобрен Советом Федерации </a:t>
            </a:r>
            <a:r>
              <a:rPr lang="ru-RU" sz="2000" b="1" smtClean="0"/>
              <a:t>9 июля 1998 года</a:t>
            </a:r>
            <a:r>
              <a:rPr lang="ru-RU" sz="2000" smtClean="0"/>
              <a:t>.     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ru-RU" sz="2000" smtClean="0"/>
              <a:t>	Закон определяет правовые и организационные основы борьбы с терроризмом в Российской Федерации, порядок координации деятельности осуществляющих борьбу с терроризмом федеральных органов исполнительной власти, органов исполнительной власти субъектов Российской Федерации, общественных объединений и организаций независимо от форм собственности, должностных лиц и отдельных граждан, </a:t>
            </a:r>
            <a:r>
              <a:rPr lang="ru-RU" sz="2000" b="1" smtClean="0"/>
              <a:t>а также права, обязанности и гарантии граждан в связи с осуществлением борьбы с терроризмом</a:t>
            </a:r>
            <a:r>
              <a:rPr lang="ru-RU" sz="2000" smtClean="0"/>
              <a:t>. </a:t>
            </a:r>
          </a:p>
          <a:p>
            <a:pPr eaLnBrk="1" hangingPunct="1"/>
            <a:endParaRPr lang="ru-RU" smtClean="0"/>
          </a:p>
        </p:txBody>
      </p:sp>
      <p:pic>
        <p:nvPicPr>
          <p:cNvPr id="27652" name="Picture 5" descr="j0178279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333375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/>
          </p:cNvSpPr>
          <p:nvPr>
            <p:ph type="title"/>
          </p:nvPr>
        </p:nvSpPr>
        <p:spPr bwMode="auto">
          <a:xfrm>
            <a:off x="971550" y="274638"/>
            <a:ext cx="7962900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>
              <a:defRPr/>
            </a:pPr>
            <a:r>
              <a:rPr lang="ru-RU" sz="39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Дети мира объединяются против террора</a:t>
            </a:r>
            <a:br>
              <a:rPr lang="ru-RU" sz="39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39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8675" name="Rectangle 3"/>
          <p:cNvSpPr>
            <a:spLocks noGrp="1"/>
          </p:cNvSpPr>
          <p:nvPr>
            <p:ph type="body" idx="1"/>
          </p:nvPr>
        </p:nvSpPr>
        <p:spPr>
          <a:xfrm>
            <a:off x="1042988" y="2708275"/>
            <a:ext cx="7499350" cy="37211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000" smtClean="0"/>
              <a:t>Форум прошел под девизом "Дети мира против террора". Зампредседателя Совета муфтиев России Мансур Шакиров особо отметил объединяющее значение фестиваля, который, будет способствовать воспитанию толерантности в подрастающем поколении и противодействию экстремизму.  </a:t>
            </a:r>
          </a:p>
          <a:p>
            <a:pPr>
              <a:lnSpc>
                <a:spcPct val="80000"/>
              </a:lnSpc>
            </a:pPr>
            <a:r>
              <a:rPr lang="ru-RU" sz="2000" smtClean="0"/>
              <a:t>"Все вместе, все нации, все конфессии, все дети - это очень большая сила. Птицы летят к теплу без компаса и навигации, и дети сегодня решили бороться с терроризмом искусством. Искусством передавать свою просьбу - что нам не нужны террор и война, нам нужны мир и счастье", - отметил Шакиров. </a:t>
            </a:r>
          </a:p>
        </p:txBody>
      </p:sp>
      <p:pic>
        <p:nvPicPr>
          <p:cNvPr id="28676" name="Picture 4" descr="ED263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3800" y="620713"/>
            <a:ext cx="361950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1116013" y="1268413"/>
            <a:ext cx="3960812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ru-RU" sz="2000">
                <a:latin typeface="Georgia" pitchFamily="18" charset="0"/>
              </a:rPr>
              <a:t>Более тысячи детей из 40 стран мира приняли участие в третьем Международном фестивале "Москва встречает друзей", </a:t>
            </a:r>
          </a:p>
        </p:txBody>
      </p:sp>
      <p:sp>
        <p:nvSpPr>
          <p:cNvPr id="65542" name="Text Box 6"/>
          <p:cNvSpPr txBox="1">
            <a:spLocks noChangeArrowheads="1"/>
          </p:cNvSpPr>
          <p:nvPr/>
        </p:nvSpPr>
        <p:spPr bwMode="auto">
          <a:xfrm>
            <a:off x="539750" y="5805488"/>
            <a:ext cx="860425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Только все вместе мы сможем остановить террор. </a:t>
            </a:r>
          </a:p>
          <a:p>
            <a:pPr algn="ctr">
              <a:defRPr/>
            </a:pPr>
            <a:r>
              <a:rPr lang="ru-RU" sz="3200" b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 единстве наша сила!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55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55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55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55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55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55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/>
          </p:cNvSpPr>
          <p:nvPr>
            <p:ph type="title"/>
          </p:nvPr>
        </p:nvSpPr>
        <p:spPr bwMode="auto"/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>
              <a:defRPr/>
            </a:pPr>
            <a:r>
              <a:rPr lang="ru-RU" sz="39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Жизнь победить нельзя, но можно её уничтожить.</a:t>
            </a:r>
          </a:p>
        </p:txBody>
      </p:sp>
      <p:pic>
        <p:nvPicPr>
          <p:cNvPr id="29699" name="Picture 2" descr="C:\Users\user\Pictures\террор\2222.jpg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92275" y="1628775"/>
            <a:ext cx="6769100" cy="50768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2988" y="188913"/>
            <a:ext cx="7858125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Террористические </a:t>
            </a:r>
            <a:br>
              <a:rPr lang="ru-RU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организации мира </a:t>
            </a:r>
            <a:r>
              <a:rPr lang="ru-RU" sz="36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360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36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0243" name="Picture 2" descr="C:\Users\user\Pictures\террор\antiterror_clip_image001.g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71550" y="1052513"/>
            <a:ext cx="8172450" cy="580548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25" y="0"/>
            <a:ext cx="7934325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algn="ctr" eaLnBrk="1" hangingPunct="1">
              <a:defRPr/>
            </a:pPr>
            <a:r>
              <a:rPr lang="ru-RU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Классификаций терроризма существует множество:</a:t>
            </a:r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971550" y="1052513"/>
            <a:ext cx="8172450" cy="3714750"/>
          </a:xfrm>
        </p:spPr>
        <p:txBody>
          <a:bodyPr/>
          <a:lstStyle/>
          <a:p>
            <a:pPr>
              <a:lnSpc>
                <a:spcPct val="85000"/>
              </a:lnSpc>
              <a:spcBef>
                <a:spcPct val="0"/>
              </a:spcBef>
            </a:pPr>
            <a:r>
              <a:rPr lang="ru-RU" sz="2000" b="1" smtClean="0"/>
              <a:t>по сфере действия</a:t>
            </a:r>
            <a:r>
              <a:rPr lang="ru-RU" sz="2000" smtClean="0"/>
              <a:t> - государственный и международный; </a:t>
            </a:r>
          </a:p>
          <a:p>
            <a:pPr>
              <a:lnSpc>
                <a:spcPct val="85000"/>
              </a:lnSpc>
              <a:spcBef>
                <a:spcPct val="0"/>
              </a:spcBef>
            </a:pPr>
            <a:r>
              <a:rPr lang="ru-RU" sz="2000" b="1" smtClean="0"/>
              <a:t>в зависимости от идентичности субъекта</a:t>
            </a:r>
            <a:r>
              <a:rPr lang="ru-RU" sz="2000" smtClean="0"/>
              <a:t> – этнический и религиозный; </a:t>
            </a:r>
          </a:p>
          <a:p>
            <a:pPr>
              <a:lnSpc>
                <a:spcPct val="85000"/>
              </a:lnSpc>
              <a:spcBef>
                <a:spcPct val="0"/>
              </a:spcBef>
            </a:pPr>
            <a:r>
              <a:rPr lang="ru-RU" sz="2000" b="1" smtClean="0"/>
              <a:t>по средствам, используемым в террористических актах</a:t>
            </a:r>
            <a:r>
              <a:rPr lang="ru-RU" sz="2000" smtClean="0"/>
              <a:t> – терроризм с применением обычных средств поражения и терроризм с применением средств массового поражения; </a:t>
            </a:r>
          </a:p>
          <a:p>
            <a:pPr>
              <a:lnSpc>
                <a:spcPct val="85000"/>
              </a:lnSpc>
              <a:spcBef>
                <a:spcPct val="0"/>
              </a:spcBef>
            </a:pPr>
            <a:r>
              <a:rPr lang="ru-RU" sz="2000" b="1" smtClean="0"/>
              <a:t>по средствам протекания террористических актов</a:t>
            </a:r>
            <a:r>
              <a:rPr lang="ru-RU" sz="2000" smtClean="0"/>
              <a:t> – наземный, морской, воздушный, космический, компьютерный; </a:t>
            </a:r>
          </a:p>
          <a:p>
            <a:pPr>
              <a:lnSpc>
                <a:spcPct val="85000"/>
              </a:lnSpc>
              <a:spcBef>
                <a:spcPct val="0"/>
              </a:spcBef>
            </a:pPr>
            <a:r>
              <a:rPr lang="ru-RU" sz="2000" b="1" smtClean="0"/>
              <a:t>по социальной направленности</a:t>
            </a:r>
            <a:r>
              <a:rPr lang="ru-RU" sz="2000" smtClean="0"/>
              <a:t> – социальный, националистический, религиозный. </a:t>
            </a:r>
          </a:p>
          <a:p>
            <a:pPr>
              <a:lnSpc>
                <a:spcPct val="85000"/>
              </a:lnSpc>
              <a:spcBef>
                <a:spcPct val="0"/>
              </a:spcBef>
              <a:buFont typeface="Wingdings 2" pitchFamily="18" charset="2"/>
              <a:buNone/>
            </a:pPr>
            <a:r>
              <a:rPr lang="ru-RU" sz="2000" smtClean="0"/>
              <a:t>Последняя классификация является самой распространенной среди исследователей.</a:t>
            </a:r>
          </a:p>
        </p:txBody>
      </p:sp>
      <p:pic>
        <p:nvPicPr>
          <p:cNvPr id="11268" name="Picture 3" descr="C:\Users\user\Pictures\террор\336_200512061627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4367213"/>
            <a:ext cx="3241675" cy="238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3" descr="C:\Users\user\Pictures\террор\pentmorri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8263" y="4321175"/>
            <a:ext cx="3671887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Содержимое 2"/>
          <p:cNvSpPr>
            <a:spLocks noGrp="1"/>
          </p:cNvSpPr>
          <p:nvPr>
            <p:ph idx="1"/>
          </p:nvPr>
        </p:nvSpPr>
        <p:spPr>
          <a:xfrm>
            <a:off x="1042988" y="0"/>
            <a:ext cx="7934325" cy="657225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mtClean="0"/>
              <a:t>	</a:t>
            </a:r>
            <a:r>
              <a:rPr lang="ru-RU" sz="2000" smtClean="0"/>
              <a:t>Так, </a:t>
            </a:r>
            <a:r>
              <a:rPr lang="ru-RU" sz="2000" b="1" smtClean="0"/>
              <a:t>среди причин роста терроризма в России </a:t>
            </a:r>
            <a:r>
              <a:rPr lang="ru-RU" sz="2000" smtClean="0"/>
              <a:t>респонденты указали: </a:t>
            </a:r>
            <a:br>
              <a:rPr lang="ru-RU" sz="2000" smtClean="0"/>
            </a:br>
            <a:r>
              <a:rPr lang="ru-RU" sz="2000" smtClean="0"/>
              <a:t>    </a:t>
            </a:r>
            <a:r>
              <a:rPr lang="ru-RU" sz="2000" b="1" smtClean="0"/>
              <a:t>26% </a:t>
            </a:r>
            <a:r>
              <a:rPr lang="ru-RU" sz="2000" smtClean="0"/>
              <a:t>- ухудшение социально-экономического положения населения; </a:t>
            </a:r>
            <a:br>
              <a:rPr lang="ru-RU" sz="2000" smtClean="0"/>
            </a:br>
            <a:r>
              <a:rPr lang="ru-RU" sz="2000" smtClean="0"/>
              <a:t>    </a:t>
            </a:r>
            <a:r>
              <a:rPr lang="ru-RU" sz="2000" b="1" smtClean="0"/>
              <a:t>19% </a:t>
            </a:r>
            <a:r>
              <a:rPr lang="ru-RU" sz="2000" smtClean="0"/>
              <a:t>- усиление противоборства криминальных группировок; </a:t>
            </a:r>
            <a:br>
              <a:rPr lang="ru-RU" sz="2000" smtClean="0"/>
            </a:br>
            <a:r>
              <a:rPr lang="ru-RU" sz="2000" smtClean="0"/>
              <a:t>    </a:t>
            </a:r>
            <a:r>
              <a:rPr lang="ru-RU" sz="2000" b="1" smtClean="0"/>
              <a:t>13% </a:t>
            </a:r>
            <a:r>
              <a:rPr lang="ru-RU" sz="2000" smtClean="0"/>
              <a:t>- расслоение населения по имущественному признаку; </a:t>
            </a:r>
            <a:br>
              <a:rPr lang="ru-RU" sz="2000" smtClean="0"/>
            </a:br>
            <a:r>
              <a:rPr lang="ru-RU" sz="2000" smtClean="0"/>
              <a:t>    </a:t>
            </a:r>
            <a:r>
              <a:rPr lang="ru-RU" sz="2000" b="1" smtClean="0"/>
              <a:t>8% </a:t>
            </a:r>
            <a:r>
              <a:rPr lang="ru-RU" sz="2000" smtClean="0"/>
              <a:t>- деятельность национально- и регилиозно-экстремистских группировок; </a:t>
            </a:r>
            <a:br>
              <a:rPr lang="ru-RU" sz="2000" smtClean="0"/>
            </a:br>
            <a:r>
              <a:rPr lang="ru-RU" sz="2000" smtClean="0"/>
              <a:t>   </a:t>
            </a:r>
            <a:r>
              <a:rPr lang="ru-RU" sz="2000" b="1" smtClean="0"/>
              <a:t> 8% </a:t>
            </a:r>
            <a:r>
              <a:rPr lang="ru-RU" sz="2000" smtClean="0"/>
              <a:t>- приграничное положение, близость к местности, где происходят межнациональные конфликты, войны; </a:t>
            </a:r>
            <a:br>
              <a:rPr lang="ru-RU" sz="2000" smtClean="0"/>
            </a:br>
            <a:r>
              <a:rPr lang="ru-RU" sz="2000" smtClean="0"/>
              <a:t>   </a:t>
            </a:r>
            <a:r>
              <a:rPr lang="ru-RU" sz="2000" b="1" smtClean="0"/>
              <a:t> 7% </a:t>
            </a:r>
            <a:r>
              <a:rPr lang="ru-RU" sz="2000" smtClean="0"/>
              <a:t>- рост числа безработных в самых различных социальных группах; </a:t>
            </a:r>
            <a:br>
              <a:rPr lang="ru-RU" sz="2000" smtClean="0"/>
            </a:br>
            <a:r>
              <a:rPr lang="ru-RU" sz="2000" smtClean="0"/>
              <a:t>   </a:t>
            </a:r>
            <a:r>
              <a:rPr lang="ru-RU" sz="2000" b="1" smtClean="0"/>
              <a:t> 7% </a:t>
            </a:r>
            <a:r>
              <a:rPr lang="ru-RU" sz="2000" smtClean="0"/>
              <a:t>- приток мигрантов из стран ближнего зарубежья; </a:t>
            </a:r>
            <a:br>
              <a:rPr lang="ru-RU" sz="2000" smtClean="0"/>
            </a:br>
            <a:r>
              <a:rPr lang="ru-RU" sz="2000" smtClean="0"/>
              <a:t>   </a:t>
            </a:r>
            <a:r>
              <a:rPr lang="ru-RU" sz="2000" b="1" smtClean="0"/>
              <a:t> 5% </a:t>
            </a:r>
            <a:r>
              <a:rPr lang="ru-RU" sz="2000" smtClean="0"/>
              <a:t>- рост национального самосознания, стремление этнических групп к национальному обособлению; </a:t>
            </a:r>
            <a:br>
              <a:rPr lang="ru-RU" sz="2000" smtClean="0"/>
            </a:br>
            <a:r>
              <a:rPr lang="ru-RU" sz="2000" smtClean="0"/>
              <a:t>    </a:t>
            </a:r>
            <a:r>
              <a:rPr lang="ru-RU" sz="2000" b="1" smtClean="0"/>
              <a:t>4% </a:t>
            </a:r>
            <a:r>
              <a:rPr lang="ru-RU" sz="2000" smtClean="0"/>
              <a:t>- деятельность или влияние зарубежных террористических групп; </a:t>
            </a:r>
            <a:br>
              <a:rPr lang="ru-RU" sz="2000" smtClean="0"/>
            </a:br>
            <a:r>
              <a:rPr lang="ru-RU" sz="2000" smtClean="0"/>
              <a:t>    </a:t>
            </a:r>
            <a:r>
              <a:rPr lang="ru-RU" sz="2000" b="1" smtClean="0"/>
              <a:t>3% </a:t>
            </a:r>
            <a:r>
              <a:rPr lang="ru-RU" sz="2000" smtClean="0"/>
              <a:t>- факторы дискриминации отдельных национальных общностей.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lang="en-US" sz="80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SOS</a:t>
            </a:r>
            <a:endParaRPr lang="ru-RU" sz="80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5603" name="Содержимое 2"/>
          <p:cNvSpPr>
            <a:spLocks noGrp="1"/>
          </p:cNvSpPr>
          <p:nvPr>
            <p:ph idx="1"/>
          </p:nvPr>
        </p:nvSpPr>
        <p:spPr>
          <a:xfrm>
            <a:off x="785813" y="1571625"/>
            <a:ext cx="8358187" cy="48006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en-US" smtClean="0"/>
              <a:t>	</a:t>
            </a:r>
            <a:r>
              <a:rPr lang="ru-RU" smtClean="0"/>
              <a:t>Россия сегодня, в начале 2</a:t>
            </a:r>
            <a:r>
              <a:rPr lang="en-US" smtClean="0"/>
              <a:t>1 </a:t>
            </a:r>
            <a:r>
              <a:rPr lang="ru-RU" smtClean="0"/>
              <a:t>века имеет около </a:t>
            </a:r>
            <a:r>
              <a:rPr lang="ru-RU" b="1" smtClean="0"/>
              <a:t>4-х миллионов </a:t>
            </a:r>
            <a:r>
              <a:rPr lang="ru-RU" smtClean="0"/>
              <a:t>беспризорных детей. Через несколько лет те, кто из них останется в живых, станут базой НОВОГО ТЕРРОРА - </a:t>
            </a:r>
            <a:r>
              <a:rPr lang="ru-RU" b="1" smtClean="0"/>
              <a:t>СОЦИАЛЬНОГО</a:t>
            </a:r>
            <a:r>
              <a:rPr lang="ru-RU" smtClean="0"/>
              <a:t>, внутреннего, на каждой улице, в каждом городе, в каждом доме!!! </a:t>
            </a:r>
          </a:p>
          <a:p>
            <a:pPr>
              <a:buFont typeface="Wingdings 2" pitchFamily="18" charset="2"/>
              <a:buNone/>
            </a:pPr>
            <a:r>
              <a:rPr lang="ru-RU" smtClean="0"/>
              <a:t>	</a:t>
            </a:r>
          </a:p>
          <a:p>
            <a:pPr algn="ctr">
              <a:buFont typeface="Wingdings 2" pitchFamily="18" charset="2"/>
              <a:buNone/>
            </a:pPr>
            <a:r>
              <a:rPr lang="ru-RU" b="1" smtClean="0">
                <a:solidFill>
                  <a:srgbClr val="990000"/>
                </a:solidFill>
              </a:rPr>
              <a:t>ЛЮДИ, ОПОМНИТЕСЬ!!!</a:t>
            </a:r>
          </a:p>
          <a:p>
            <a:endParaRPr lang="ru-RU" smtClean="0">
              <a:solidFill>
                <a:srgbClr val="99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/>
          </p:cNvSpPr>
          <p:nvPr>
            <p:ph type="ctrTitle"/>
          </p:nvPr>
        </p:nvSpPr>
        <p:spPr bwMode="auto">
          <a:xfrm>
            <a:off x="900113" y="476250"/>
            <a:ext cx="7631112" cy="26924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>
              <a:defRPr/>
            </a:pPr>
            <a:r>
              <a:rPr lang="ru-RU" sz="4800" b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Многие из нас помнят бесчеловечные акции, потрясшие весь мир:</a:t>
            </a:r>
            <a:br>
              <a:rPr lang="ru-RU" sz="4800" b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endParaRPr lang="ru-RU" sz="4800" b="1" smtClean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64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3200" b="1" dirty="0" smtClean="0"/>
              <a:t>Разрушение Всемирного </a:t>
            </a:r>
            <a:br>
              <a:rPr lang="ru-RU" sz="3200" b="1" dirty="0" smtClean="0"/>
            </a:br>
            <a:r>
              <a:rPr lang="ru-RU" sz="3200" b="1" dirty="0" smtClean="0"/>
              <a:t>Торгового Центра</a:t>
            </a:r>
            <a:endParaRPr lang="ru-RU" sz="3200" dirty="0"/>
          </a:p>
        </p:txBody>
      </p:sp>
      <p:sp>
        <p:nvSpPr>
          <p:cNvPr id="15363" name="Содержимое 2"/>
          <p:cNvSpPr>
            <a:spLocks noGrp="1"/>
          </p:cNvSpPr>
          <p:nvPr>
            <p:ph idx="1"/>
          </p:nvPr>
        </p:nvSpPr>
        <p:spPr>
          <a:xfrm>
            <a:off x="3059113" y="1412875"/>
            <a:ext cx="4000500" cy="4800600"/>
          </a:xfrm>
        </p:spPr>
        <p:txBody>
          <a:bodyPr/>
          <a:lstStyle/>
          <a:p>
            <a:pPr algn="just" eaLnBrk="1" hangingPunct="1">
              <a:buFont typeface="Wingdings 2" pitchFamily="18" charset="2"/>
              <a:buNone/>
            </a:pPr>
            <a:r>
              <a:rPr lang="ru-RU" b="1" i="1" smtClean="0"/>
              <a:t>	</a:t>
            </a:r>
            <a:r>
              <a:rPr lang="ru-RU" sz="1600" b="1" smtClean="0"/>
              <a:t>11 сентября 2001 года</a:t>
            </a:r>
            <a:r>
              <a:rPr lang="ru-RU" sz="1600" smtClean="0"/>
              <a:t>, в 28-ю годовщину подготовленного ЦРУ </a:t>
            </a:r>
            <a:r>
              <a:rPr lang="ru-RU" sz="1600" i="1" smtClean="0"/>
              <a:t>военного путча</a:t>
            </a:r>
            <a:r>
              <a:rPr lang="ru-RU" sz="1600" smtClean="0"/>
              <a:t> в Чили, и 11-ю годовщину речи Буша-старшего "Новый мировой порядок", террористы захватили четыре самолета. Согласно официальной версии девятнадцать арабов угнали 4 самолета; врезались на двух из них в башни Всемирного Торгового центра, что стало причиной пожара внутри, и врезались на третьем в Пентагон. Согласно официальной версии, в результате пожара стальные несущие балки расплавились, что стало причиной обрушения башен. </a:t>
            </a:r>
          </a:p>
          <a:p>
            <a:pPr eaLnBrk="1" hangingPunct="1"/>
            <a:endParaRPr lang="ru-RU" smtClean="0"/>
          </a:p>
        </p:txBody>
      </p:sp>
      <p:pic>
        <p:nvPicPr>
          <p:cNvPr id="4" name="Picture 2" descr="C:\Users\user\Pictures\террор\wtc_vert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94188" y="1586778"/>
            <a:ext cx="2226093" cy="34775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 descr="C:\Users\user\Pictures\террор\toppl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66391" y="1491210"/>
            <a:ext cx="2177048" cy="36279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31" name="Picture 7" descr="11-10-2001-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76375" y="4724400"/>
            <a:ext cx="19050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ru-RU" sz="4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Терроризм в Москве</a:t>
            </a:r>
          </a:p>
        </p:txBody>
      </p:sp>
      <p:sp>
        <p:nvSpPr>
          <p:cNvPr id="2765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Wingdings 2" pitchFamily="18" charset="2"/>
              <a:buNone/>
              <a:defRPr/>
            </a:pPr>
            <a:r>
              <a:rPr lang="ru-RU" b="1" smtClean="0"/>
              <a:t>	</a:t>
            </a:r>
            <a:r>
              <a:rPr lang="ru-RU" b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Террористический акт в Москве 2002 года</a:t>
            </a:r>
          </a:p>
          <a:p>
            <a:pPr algn="just" eaLnBrk="1" hangingPunct="1">
              <a:buFont typeface="Wingdings 2" pitchFamily="18" charset="2"/>
              <a:buNone/>
              <a:defRPr/>
            </a:pPr>
            <a:r>
              <a:rPr lang="ru-RU" sz="2000" smtClean="0"/>
              <a:t/>
            </a:r>
            <a:br>
              <a:rPr lang="ru-RU" sz="2000" smtClean="0"/>
            </a:br>
            <a:r>
              <a:rPr lang="ru-RU" sz="2000" b="1" smtClean="0"/>
              <a:t>23 октября 2002 года в 21.05 </a:t>
            </a:r>
            <a:r>
              <a:rPr lang="ru-RU" sz="2000" smtClean="0"/>
              <a:t>в центре Москвы (в театральном центре на Дубровке) более </a:t>
            </a:r>
            <a:r>
              <a:rPr lang="ru-RU" sz="2000" b="1" smtClean="0"/>
              <a:t>50 вооруженных террористов</a:t>
            </a:r>
            <a:r>
              <a:rPr lang="ru-RU" sz="2000" smtClean="0"/>
              <a:t> захватили зал, в котором шел популярный мюзикл </a:t>
            </a:r>
            <a:r>
              <a:rPr lang="ru-RU" sz="2000" b="1" smtClean="0"/>
              <a:t>«Норд-Ост». </a:t>
            </a:r>
            <a:r>
              <a:rPr lang="ru-RU" sz="2000" smtClean="0"/>
              <a:t>Террористы требовали прекратить войну в Чечне, угрожая расстрелять заложников и взорвать зал. </a:t>
            </a:r>
            <a:r>
              <a:rPr lang="ru-RU" sz="2000" b="1" smtClean="0"/>
              <a:t>26 октября в 5.32 </a:t>
            </a:r>
            <a:r>
              <a:rPr lang="ru-RU" sz="2000" smtClean="0"/>
              <a:t>после уникальной в мировой истории спецоперации более </a:t>
            </a:r>
            <a:r>
              <a:rPr lang="ru-RU" sz="2000" b="1" smtClean="0"/>
              <a:t>500 заложников были освобождены</a:t>
            </a:r>
            <a:r>
              <a:rPr lang="ru-RU" sz="2000" smtClean="0"/>
              <a:t>. Уничтожены </a:t>
            </a:r>
            <a:r>
              <a:rPr lang="ru-RU" sz="2000" b="1" smtClean="0"/>
              <a:t>50 террористов </a:t>
            </a:r>
            <a:r>
              <a:rPr lang="ru-RU" sz="2000" smtClean="0"/>
              <a:t>– 32 мужчин и 18 женщин. </a:t>
            </a:r>
            <a:r>
              <a:rPr lang="ru-RU" sz="2000" b="1" smtClean="0"/>
              <a:t>117 заложников </a:t>
            </a:r>
            <a:r>
              <a:rPr lang="ru-RU" sz="2000" smtClean="0"/>
              <a:t>погибли. </a:t>
            </a:r>
          </a:p>
          <a:p>
            <a:pPr algn="just" eaLnBrk="1" hangingPunct="1">
              <a:buFont typeface="Wingdings 2" pitchFamily="18" charset="2"/>
              <a:buNone/>
              <a:defRPr/>
            </a:pPr>
            <a:r>
              <a:rPr lang="ru-RU" sz="2000" smtClean="0"/>
              <a:t>	</a:t>
            </a:r>
            <a:r>
              <a:rPr lang="ru-RU" sz="2000" b="1" smtClean="0"/>
              <a:t>28 октября </a:t>
            </a:r>
            <a:r>
              <a:rPr lang="ru-RU" sz="2000" smtClean="0"/>
              <a:t>был объявлен день траура.</a:t>
            </a:r>
          </a:p>
        </p:txBody>
      </p:sp>
      <p:pic>
        <p:nvPicPr>
          <p:cNvPr id="16388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196975"/>
            <a:ext cx="2381250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558</TotalTime>
  <Words>231</Words>
  <Application>Microsoft Office PowerPoint</Application>
  <PresentationFormat>On-screen Show (4:3)</PresentationFormat>
  <Paragraphs>55</Paragraphs>
  <Slides>22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Trebuchet MS</vt:lpstr>
      <vt:lpstr>Georgia</vt:lpstr>
      <vt:lpstr>Wingdings 2</vt:lpstr>
      <vt:lpstr>Verdana</vt:lpstr>
      <vt:lpstr>Calibri</vt:lpstr>
      <vt:lpstr>Солнцестояние</vt:lpstr>
      <vt:lpstr> </vt:lpstr>
      <vt:lpstr>Slide 2</vt:lpstr>
      <vt:lpstr>Террористические  организации мира  </vt:lpstr>
      <vt:lpstr>Классификаций терроризма существует множество:</vt:lpstr>
      <vt:lpstr>Slide 5</vt:lpstr>
      <vt:lpstr>SOS</vt:lpstr>
      <vt:lpstr>Многие из нас помнят бесчеловечные акции, потрясшие весь мир: </vt:lpstr>
      <vt:lpstr>Разрушение Всемирного  Торгового Центра</vt:lpstr>
      <vt:lpstr>Терроризм в Москве</vt:lpstr>
      <vt:lpstr>Slide 10</vt:lpstr>
      <vt:lpstr>Slide 11</vt:lpstr>
      <vt:lpstr>Захват заложников в Беслане </vt:lpstr>
      <vt:lpstr>Slide 13</vt:lpstr>
      <vt:lpstr>Slide 14</vt:lpstr>
      <vt:lpstr>Slide 15</vt:lpstr>
      <vt:lpstr>Slide 16</vt:lpstr>
      <vt:lpstr>Slide 17</vt:lpstr>
      <vt:lpstr>Боевики захватили  300 школьников в Пакистане </vt:lpstr>
      <vt:lpstr>Slide 19</vt:lpstr>
      <vt:lpstr>«ФЕДЕРАЛЬНЫЙ ЗАКОН РОССИЙСКОЙ ФЕДЕРАЦИИ О БОРЬБЕ С ТЕРРОРИЗМОМ» </vt:lpstr>
      <vt:lpstr>Дети мира объединяются против террора </vt:lpstr>
      <vt:lpstr>Жизнь победить нельзя, но можно её уничтожить.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User</cp:lastModifiedBy>
  <cp:revision>53</cp:revision>
  <dcterms:created xsi:type="dcterms:W3CDTF">2008-09-18T18:39:25Z</dcterms:created>
  <dcterms:modified xsi:type="dcterms:W3CDTF">2016-09-29T23:39:03Z</dcterms:modified>
</cp:coreProperties>
</file>